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94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Click to move the slide</a:t>
            </a: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6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&lt;header&gt;</a:t>
            </a:r>
          </a:p>
        </p:txBody>
      </p:sp>
      <p:sp>
        <p:nvSpPr>
          <p:cNvPr id="63" name="PlaceHolder 4"/>
          <p:cNvSpPr>
            <a:spLocks noGrp="1"/>
          </p:cNvSpPr>
          <p:nvPr>
            <p:ph type="dt" idx="34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64" name="PlaceHolder 5"/>
          <p:cNvSpPr>
            <a:spLocks noGrp="1"/>
          </p:cNvSpPr>
          <p:nvPr>
            <p:ph type="ftr" idx="35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65" name="PlaceHolder 6"/>
          <p:cNvSpPr>
            <a:spLocks noGrp="1"/>
          </p:cNvSpPr>
          <p:nvPr>
            <p:ph type="sldNum" idx="36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FB85774E-49C9-4DE0-BE49-DD352DEFDA74}" type="slidenum">
              <a:rPr lang="en-US" sz="14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Doubling time is ~20 years</a:t>
            </a:r>
          </a:p>
        </p:txBody>
      </p:sp>
      <p:sp>
        <p:nvSpPr>
          <p:cNvPr id="201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8698360-463D-4DC3-9F5B-D527E56203E6}" type="slidenum">
              <a:rPr lang="en-US" sz="1200" b="0" strike="noStrike" spc="-1">
                <a:solidFill>
                  <a:srgbClr val="000000"/>
                </a:solidFill>
                <a:latin typeface="Calibri"/>
              </a:rPr>
              <a:t>5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en-US" sz="6000" b="0" strike="noStrike" spc="-1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lang="en-US" sz="60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B9BD0BD-361B-4033-ACC5-094994177627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Aptos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0" strike="noStrike" spc="-1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lang="en-US" sz="32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chemeClr val="dk1"/>
                </a:solidFill>
                <a:latin typeface="Aptos"/>
              </a:rPr>
              <a:t>Click to edit Master text styles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Aptos"/>
              </a:rPr>
              <a:t>Second level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Third level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Fourth level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Fifth level</a:t>
            </a: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ptos"/>
              </a:rPr>
              <a:t>Click to edit Master text styles</a:t>
            </a:r>
          </a:p>
        </p:txBody>
      </p:sp>
      <p:sp>
        <p:nvSpPr>
          <p:cNvPr id="51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53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1D06F83-0A90-4A0C-A48B-08B21CF293EC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0" strike="noStrike" spc="-1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lang="en-US" sz="32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Aptos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chemeClr val="dk1"/>
                </a:solidFill>
                <a:latin typeface="Aptos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Aptos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chemeClr val="dk1"/>
                </a:solidFill>
                <a:latin typeface="Aptos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Aptos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Aptos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Aptos"/>
              </a:rPr>
              <a:t>Seventh Outline Level</a:t>
            </a: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ptos"/>
              </a:rPr>
              <a:t>Click to edit Master text styles</a:t>
            </a:r>
          </a:p>
        </p:txBody>
      </p:sp>
      <p:sp>
        <p:nvSpPr>
          <p:cNvPr id="57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59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E56AEB8-7A12-4C6C-8FEB-CBF28BD5F5B6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lang="en-US" sz="44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Aptos"/>
              </a:rPr>
              <a:t>Click to edit Master text styles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Second level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Third level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Fourth level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Fifth level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EF2D69C-8C41-4B58-8B33-C6180C04B51F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lang="en-US" sz="44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Aptos"/>
              </a:rPr>
              <a:t>Click to edit Master text styles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Second level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Third level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Fourth level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Fifth level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14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F799699-0B0E-46E7-8762-EAB7085F30BB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lang="en-US" sz="44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Aptos"/>
              </a:rPr>
              <a:t>Click to edit Master text styles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Second level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Third level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Fourth level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Fifth level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19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3A622EC-FAF4-4400-B77F-EB456A638716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6000" b="0" strike="noStrike" spc="-1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lang="en-US" sz="60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Click to edit Master text styles</a:t>
            </a:r>
            <a:endParaRPr lang="en-US" sz="24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24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4B3D192-C7EA-48F2-97DC-FC2E236DE5EA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lang="en-US" sz="44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Aptos"/>
              </a:rPr>
              <a:t>Click to edit Master text styles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Second level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Third level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Fourth level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Fifth level</a:t>
            </a: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Aptos"/>
              </a:rPr>
              <a:t>Click to edit Master text styles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Second level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Third level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Fourth level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Fifth level</a:t>
            </a:r>
          </a:p>
        </p:txBody>
      </p:sp>
      <p:sp>
        <p:nvSpPr>
          <p:cNvPr id="28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30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03B22DE-8539-4CA2-8901-7C386D4E80DE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lang="en-US" sz="44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1" strike="noStrike" spc="-1">
                <a:solidFill>
                  <a:schemeClr val="dk1"/>
                </a:solidFill>
                <a:latin typeface="Aptos"/>
              </a:rPr>
              <a:t>Click to edit Master text styles</a:t>
            </a:r>
            <a:endParaRPr lang="en-US" sz="24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Aptos"/>
              </a:rPr>
              <a:t>Click to edit Master text styles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Second level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Third level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Fourth level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Fifth level</a:t>
            </a: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1" strike="noStrike" spc="-1">
                <a:solidFill>
                  <a:schemeClr val="dk1"/>
                </a:solidFill>
                <a:latin typeface="Aptos"/>
              </a:rPr>
              <a:t>Click to edit Master text styles</a:t>
            </a:r>
            <a:endParaRPr lang="en-US" sz="24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Aptos"/>
              </a:rPr>
              <a:t>Click to edit Master text styles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Second level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Third level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Fourth level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Fifth level</a:t>
            </a:r>
          </a:p>
        </p:txBody>
      </p:sp>
      <p:sp>
        <p:nvSpPr>
          <p:cNvPr id="36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38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CDA3EED-F7B1-4C60-A874-26742D574950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Aptos Display"/>
              </a:rPr>
              <a:t>Click to edit Master title style</a:t>
            </a:r>
            <a:endParaRPr lang="en-US" sz="44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0589932-9B68-4A12-AF33-B72141DB500A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9318B06-DD91-42D8-8E8B-5705AB31F4DD}" type="slidenum">
              <a:rPr lang="en-US" sz="1200" b="0" strike="noStrike" spc="-1">
                <a:solidFill>
                  <a:schemeClr val="dk1">
                    <a:tint val="82000"/>
                  </a:schemeClr>
                </a:solidFill>
                <a:latin typeface="Aptos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Click to edit the title text format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Aptos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Seventh Outline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wmf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"/>
          <p:cNvSpPr/>
          <p:nvPr/>
        </p:nvSpPr>
        <p:spPr>
          <a:xfrm>
            <a:off x="421200" y="133560"/>
            <a:ext cx="11349000" cy="638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strike="noStrike" spc="-1">
                <a:solidFill>
                  <a:srgbClr val="0000FF"/>
                </a:solidFill>
                <a:latin typeface="Arial"/>
              </a:rPr>
              <a:t>Sulfur hexafluoride (SF</a:t>
            </a:r>
            <a:r>
              <a:rPr lang="en-US" sz="3200" b="0" strike="noStrike" spc="-1" baseline="-25000">
                <a:solidFill>
                  <a:srgbClr val="0000FF"/>
                </a:solidFill>
                <a:latin typeface="Arial"/>
              </a:rPr>
              <a:t>6</a:t>
            </a:r>
            <a:r>
              <a:rPr lang="en-US" sz="3200" b="0" strike="noStrike" spc="-1">
                <a:solidFill>
                  <a:srgbClr val="0000FF"/>
                </a:solidFill>
                <a:latin typeface="Arial"/>
              </a:rPr>
              <a:t>) in the atmosphere today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05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Steve Montzka, NOAA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1" strike="noStrike" spc="-1">
                <a:solidFill>
                  <a:srgbClr val="0000FF"/>
                </a:solidFill>
                <a:latin typeface="Arial"/>
              </a:rPr>
              <a:t>Sources of information used in this analysis: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 - 2022 Scientific Assessment Panel Report (WMO/UNEP)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 - The peer-reviewed scientific literature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	</a:t>
            </a: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(e.g., Simmonds et al., 2020; Hu et al., 2023; Vojta et al., 2024; Western et al., 2025)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 - Data from NOAA and AGAGE (publicly available)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4572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Arial"/>
              </a:rPr>
              <a:t>Focus of today’s presentation: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45720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 - Background information on sources &amp; removals; climate metrics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45720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 - Global-scale atmospheric abundance and implied emissions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45720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	     - contributions to climate warming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45720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 - Regional-scale emission contributions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457200" algn="l"/>
              </a:tabLst>
            </a:pPr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457200" algn="l"/>
              </a:tabLst>
            </a:pPr>
            <a:r>
              <a:rPr lang="en-US" sz="2400" b="0" i="1" strike="noStrike" spc="-1">
                <a:solidFill>
                  <a:schemeClr val="dk1"/>
                </a:solidFill>
                <a:latin typeface="Arial"/>
              </a:rPr>
              <a:t>Thanks to colleagues at NOAA and AGAGE, particularly L. Western &amp; X. Lan. September, 2025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7" name="Kuva 6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EECFFE0-1B7D-4907-BF2B-3B6915179111}" type="slidenum">
              <a:rPr/>
              <a:t>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00"/>
    </mc:Choice>
    <mc:Fallback xmlns:p15="http://schemas.microsoft.com/office/powerpoint/2012/main" xmlns="">
      <p:transition spd="slow" advTm="77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2"/>
          <p:cNvPicPr/>
          <p:nvPr/>
        </p:nvPicPr>
        <p:blipFill>
          <a:blip r:embed="rId4"/>
          <a:srcRect t="36240" r="23965"/>
          <a:stretch/>
        </p:blipFill>
        <p:spPr>
          <a:xfrm>
            <a:off x="132480" y="1054080"/>
            <a:ext cx="7677360" cy="3315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4" name="TextBox 1"/>
          <p:cNvSpPr/>
          <p:nvPr/>
        </p:nvSpPr>
        <p:spPr>
          <a:xfrm>
            <a:off x="1291320" y="221040"/>
            <a:ext cx="5050440" cy="788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Emissions of SF</a:t>
            </a:r>
            <a:r>
              <a:rPr lang="en-US" sz="2800" b="0" strike="noStrike" spc="-1" baseline="-25000">
                <a:solidFill>
                  <a:srgbClr val="0000FF"/>
                </a:solidFill>
                <a:latin typeface="Arial"/>
              </a:rPr>
              <a:t>6</a:t>
            </a: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 from the U.S.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Rectangle 3"/>
          <p:cNvSpPr/>
          <p:nvPr/>
        </p:nvSpPr>
        <p:spPr>
          <a:xfrm>
            <a:off x="-22680" y="635040"/>
            <a:ext cx="622080" cy="30729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ptos"/>
            </a:endParaRPr>
          </a:p>
        </p:txBody>
      </p:sp>
      <p:sp>
        <p:nvSpPr>
          <p:cNvPr id="156" name="Freeform: Shape 9"/>
          <p:cNvSpPr/>
          <p:nvPr/>
        </p:nvSpPr>
        <p:spPr>
          <a:xfrm>
            <a:off x="4177080" y="711360"/>
            <a:ext cx="3543840" cy="1022040"/>
          </a:xfrm>
          <a:custGeom>
            <a:avLst/>
            <a:gdLst>
              <a:gd name="textAreaLeft" fmla="*/ 0 w 3543840"/>
              <a:gd name="textAreaRight" fmla="*/ 3544200 w 3543840"/>
              <a:gd name="textAreaTop" fmla="*/ 0 h 1022040"/>
              <a:gd name="textAreaBottom" fmla="*/ 1022400 h 1022040"/>
            </a:gdLst>
            <a:ahLst/>
            <a:cxnLst/>
            <a:rect l="textAreaLeft" t="textAreaTop" r="textAreaRight" b="textAreaBottom"/>
            <a:pathLst>
              <a:path w="3544190" h="1022495">
                <a:moveTo>
                  <a:pt x="1385" y="101600"/>
                </a:moveTo>
                <a:lnTo>
                  <a:pt x="1385" y="101600"/>
                </a:lnTo>
                <a:cubicBezTo>
                  <a:pt x="35252" y="203200"/>
                  <a:pt x="75730" y="302830"/>
                  <a:pt x="102985" y="406400"/>
                </a:cubicBezTo>
                <a:cubicBezTo>
                  <a:pt x="180978" y="702773"/>
                  <a:pt x="85826" y="499083"/>
                  <a:pt x="153785" y="635000"/>
                </a:cubicBezTo>
                <a:cubicBezTo>
                  <a:pt x="162252" y="685800"/>
                  <a:pt x="163824" y="738244"/>
                  <a:pt x="179185" y="787400"/>
                </a:cubicBezTo>
                <a:cubicBezTo>
                  <a:pt x="185498" y="807603"/>
                  <a:pt x="196331" y="835207"/>
                  <a:pt x="217285" y="838200"/>
                </a:cubicBezTo>
                <a:cubicBezTo>
                  <a:pt x="292835" y="848993"/>
                  <a:pt x="369685" y="829733"/>
                  <a:pt x="445885" y="825500"/>
                </a:cubicBezTo>
                <a:cubicBezTo>
                  <a:pt x="552936" y="789816"/>
                  <a:pt x="429856" y="825500"/>
                  <a:pt x="674485" y="825500"/>
                </a:cubicBezTo>
                <a:cubicBezTo>
                  <a:pt x="763486" y="825500"/>
                  <a:pt x="852285" y="817033"/>
                  <a:pt x="941185" y="812800"/>
                </a:cubicBezTo>
                <a:cubicBezTo>
                  <a:pt x="950345" y="810968"/>
                  <a:pt x="1026048" y="798558"/>
                  <a:pt x="1042785" y="787400"/>
                </a:cubicBezTo>
                <a:cubicBezTo>
                  <a:pt x="1137917" y="723979"/>
                  <a:pt x="1028393" y="766797"/>
                  <a:pt x="1118985" y="736600"/>
                </a:cubicBezTo>
                <a:cubicBezTo>
                  <a:pt x="1148618" y="740833"/>
                  <a:pt x="1179006" y="741424"/>
                  <a:pt x="1207885" y="749300"/>
                </a:cubicBezTo>
                <a:cubicBezTo>
                  <a:pt x="1226150" y="754281"/>
                  <a:pt x="1241284" y="767242"/>
                  <a:pt x="1258685" y="774700"/>
                </a:cubicBezTo>
                <a:cubicBezTo>
                  <a:pt x="1299328" y="792118"/>
                  <a:pt x="1312578" y="788173"/>
                  <a:pt x="1360285" y="800100"/>
                </a:cubicBezTo>
                <a:cubicBezTo>
                  <a:pt x="1390184" y="807575"/>
                  <a:pt x="1418448" y="823251"/>
                  <a:pt x="1449185" y="825500"/>
                </a:cubicBezTo>
                <a:cubicBezTo>
                  <a:pt x="1592797" y="836008"/>
                  <a:pt x="1737052" y="833967"/>
                  <a:pt x="1880985" y="838200"/>
                </a:cubicBezTo>
                <a:cubicBezTo>
                  <a:pt x="2214159" y="879847"/>
                  <a:pt x="1662625" y="812541"/>
                  <a:pt x="2147685" y="863600"/>
                </a:cubicBezTo>
                <a:cubicBezTo>
                  <a:pt x="2213043" y="870480"/>
                  <a:pt x="2245321" y="885145"/>
                  <a:pt x="2312785" y="889000"/>
                </a:cubicBezTo>
                <a:cubicBezTo>
                  <a:pt x="2431201" y="895767"/>
                  <a:pt x="2549852" y="897467"/>
                  <a:pt x="2668385" y="901700"/>
                </a:cubicBezTo>
                <a:cubicBezTo>
                  <a:pt x="2802977" y="935348"/>
                  <a:pt x="2602766" y="887460"/>
                  <a:pt x="2820785" y="927100"/>
                </a:cubicBezTo>
                <a:cubicBezTo>
                  <a:pt x="2876703" y="937267"/>
                  <a:pt x="2866263" y="958236"/>
                  <a:pt x="2935085" y="977900"/>
                </a:cubicBezTo>
                <a:cubicBezTo>
                  <a:pt x="2967902" y="987276"/>
                  <a:pt x="3002898" y="985773"/>
                  <a:pt x="3036685" y="990600"/>
                </a:cubicBezTo>
                <a:cubicBezTo>
                  <a:pt x="3220498" y="1016859"/>
                  <a:pt x="2978800" y="989892"/>
                  <a:pt x="3239885" y="1016000"/>
                </a:cubicBezTo>
                <a:cubicBezTo>
                  <a:pt x="3337252" y="1011767"/>
                  <a:pt x="3441782" y="1040201"/>
                  <a:pt x="3531985" y="1003300"/>
                </a:cubicBezTo>
                <a:cubicBezTo>
                  <a:pt x="3563574" y="990377"/>
                  <a:pt x="3524475" y="935433"/>
                  <a:pt x="3519285" y="901700"/>
                </a:cubicBezTo>
                <a:cubicBezTo>
                  <a:pt x="3512836" y="859780"/>
                  <a:pt x="3503998" y="827852"/>
                  <a:pt x="3493885" y="787400"/>
                </a:cubicBezTo>
                <a:cubicBezTo>
                  <a:pt x="3489652" y="719667"/>
                  <a:pt x="3488289" y="651693"/>
                  <a:pt x="3481185" y="584200"/>
                </a:cubicBezTo>
                <a:cubicBezTo>
                  <a:pt x="3477272" y="547026"/>
                  <a:pt x="3458542" y="531464"/>
                  <a:pt x="3430385" y="508000"/>
                </a:cubicBezTo>
                <a:cubicBezTo>
                  <a:pt x="3418659" y="498229"/>
                  <a:pt x="3406905" y="486986"/>
                  <a:pt x="3392285" y="482600"/>
                </a:cubicBezTo>
                <a:cubicBezTo>
                  <a:pt x="3363613" y="473998"/>
                  <a:pt x="3332655" y="476172"/>
                  <a:pt x="3303385" y="469900"/>
                </a:cubicBezTo>
                <a:cubicBezTo>
                  <a:pt x="3273250" y="463442"/>
                  <a:pt x="3244706" y="450544"/>
                  <a:pt x="3214485" y="444500"/>
                </a:cubicBezTo>
                <a:cubicBezTo>
                  <a:pt x="3159885" y="433580"/>
                  <a:pt x="3103860" y="430624"/>
                  <a:pt x="3049385" y="419100"/>
                </a:cubicBezTo>
                <a:cubicBezTo>
                  <a:pt x="2311336" y="262974"/>
                  <a:pt x="2808782" y="326631"/>
                  <a:pt x="2109585" y="266700"/>
                </a:cubicBezTo>
                <a:cubicBezTo>
                  <a:pt x="1423348" y="129453"/>
                  <a:pt x="2017183" y="214606"/>
                  <a:pt x="1093585" y="228600"/>
                </a:cubicBezTo>
                <a:cubicBezTo>
                  <a:pt x="990914" y="230156"/>
                  <a:pt x="705106" y="165353"/>
                  <a:pt x="623685" y="152400"/>
                </a:cubicBezTo>
                <a:cubicBezTo>
                  <a:pt x="526713" y="136973"/>
                  <a:pt x="428952" y="127000"/>
                  <a:pt x="331585" y="114300"/>
                </a:cubicBezTo>
                <a:cubicBezTo>
                  <a:pt x="297718" y="97367"/>
                  <a:pt x="264297" y="79512"/>
                  <a:pt x="229985" y="63500"/>
                </a:cubicBezTo>
                <a:cubicBezTo>
                  <a:pt x="2197" y="-42801"/>
                  <a:pt x="241261" y="75488"/>
                  <a:pt x="90285" y="0"/>
                </a:cubicBezTo>
                <a:cubicBezTo>
                  <a:pt x="73352" y="12700"/>
                  <a:pt x="53036" y="21839"/>
                  <a:pt x="39485" y="38100"/>
                </a:cubicBezTo>
                <a:cubicBezTo>
                  <a:pt x="30915" y="48384"/>
                  <a:pt x="35148" y="65747"/>
                  <a:pt x="26785" y="76200"/>
                </a:cubicBezTo>
                <a:cubicBezTo>
                  <a:pt x="-14837" y="128228"/>
                  <a:pt x="5618" y="97367"/>
                  <a:pt x="1385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ptos"/>
            </a:endParaRPr>
          </a:p>
        </p:txBody>
      </p:sp>
      <p:cxnSp>
        <p:nvCxnSpPr>
          <p:cNvPr id="157" name="Straight Connector 8"/>
          <p:cNvCxnSpPr/>
          <p:nvPr/>
        </p:nvCxnSpPr>
        <p:spPr>
          <a:xfrm>
            <a:off x="1066680" y="1054080"/>
            <a:ext cx="6654960" cy="3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sp>
        <p:nvSpPr>
          <p:cNvPr id="158" name="TextBox 10"/>
          <p:cNvSpPr/>
          <p:nvPr/>
        </p:nvSpPr>
        <p:spPr>
          <a:xfrm rot="16200000">
            <a:off x="-1141920" y="2484720"/>
            <a:ext cx="3004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U.S. Emission (Gg yr</a:t>
            </a:r>
            <a:r>
              <a:rPr lang="en-US" sz="2400" b="0" strike="noStrike" spc="-1" baseline="30000">
                <a:solidFill>
                  <a:schemeClr val="dk1"/>
                </a:solidFill>
                <a:latin typeface="Aptos"/>
              </a:rPr>
              <a:t>-1</a:t>
            </a: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TextBox 11"/>
          <p:cNvSpPr/>
          <p:nvPr/>
        </p:nvSpPr>
        <p:spPr>
          <a:xfrm>
            <a:off x="5856840" y="1302840"/>
            <a:ext cx="1810080" cy="821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Atmosphere-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derived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TextBox 12"/>
          <p:cNvSpPr/>
          <p:nvPr/>
        </p:nvSpPr>
        <p:spPr>
          <a:xfrm>
            <a:off x="1346400" y="2136240"/>
            <a:ext cx="1621440" cy="143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lt1"/>
                </a:solidFill>
                <a:latin typeface="Aptos"/>
              </a:rPr>
              <a:t>U.S. EPA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lt1"/>
                </a:solidFill>
                <a:latin typeface="Aptos"/>
              </a:rPr>
              <a:t>Inventory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lt1"/>
                </a:solidFill>
                <a:latin typeface="Aptos"/>
              </a:rPr>
              <a:t>(submitted to 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lt1"/>
                </a:solidFill>
                <a:latin typeface="Aptos"/>
              </a:rPr>
              <a:t>UNFCCC)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61" name="Group 17"/>
          <p:cNvGrpSpPr/>
          <p:nvPr/>
        </p:nvGrpSpPr>
        <p:grpSpPr>
          <a:xfrm>
            <a:off x="726120" y="4500360"/>
            <a:ext cx="5757480" cy="1460520"/>
            <a:chOff x="726120" y="4500360"/>
            <a:chExt cx="5757480" cy="1460520"/>
          </a:xfrm>
        </p:grpSpPr>
        <p:pic>
          <p:nvPicPr>
            <p:cNvPr id="162" name="Picture 5"/>
            <p:cNvPicPr/>
            <p:nvPr/>
          </p:nvPicPr>
          <p:blipFill>
            <a:blip r:embed="rId4"/>
            <a:srcRect l="80249" t="34538" r="6047" b="46823"/>
            <a:stretch/>
          </p:blipFill>
          <p:spPr>
            <a:xfrm>
              <a:off x="726120" y="4500360"/>
              <a:ext cx="2599920" cy="14605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63" name="TextBox 13"/>
            <p:cNvSpPr/>
            <p:nvPr/>
          </p:nvSpPr>
          <p:spPr>
            <a:xfrm>
              <a:off x="1677240" y="4546080"/>
              <a:ext cx="4806360" cy="39456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2000" b="0" strike="noStrike" spc="-1">
                  <a:solidFill>
                    <a:schemeClr val="dk1"/>
                  </a:solidFill>
                  <a:latin typeface="Aptos"/>
                </a:rPr>
                <a:t>Electric power transmission and distribution</a:t>
              </a:r>
              <a:endParaRPr lang="en-US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4" name="TextBox 14"/>
            <p:cNvSpPr/>
            <p:nvPr/>
          </p:nvSpPr>
          <p:spPr>
            <a:xfrm>
              <a:off x="1669680" y="4861800"/>
              <a:ext cx="3925440" cy="39456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2000" b="0" strike="noStrike" spc="-1">
                  <a:solidFill>
                    <a:schemeClr val="dk1"/>
                  </a:solidFill>
                  <a:latin typeface="Aptos"/>
                </a:rPr>
                <a:t>Electrical equipment manufacturing</a:t>
              </a:r>
              <a:endParaRPr lang="en-US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5" name="TextBox 15"/>
            <p:cNvSpPr/>
            <p:nvPr/>
          </p:nvSpPr>
          <p:spPr>
            <a:xfrm>
              <a:off x="1621440" y="5187960"/>
              <a:ext cx="2599560" cy="39456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2000" b="0" strike="noStrike" spc="-1">
                  <a:solidFill>
                    <a:schemeClr val="dk1"/>
                  </a:solidFill>
                  <a:latin typeface="Aptos"/>
                </a:rPr>
                <a:t>Magnesium production</a:t>
              </a:r>
              <a:endParaRPr lang="en-US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6" name="TextBox 16"/>
            <p:cNvSpPr/>
            <p:nvPr/>
          </p:nvSpPr>
          <p:spPr>
            <a:xfrm>
              <a:off x="1610640" y="5503680"/>
              <a:ext cx="2269080" cy="39456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2000" b="0" strike="noStrike" spc="-1">
                  <a:solidFill>
                    <a:schemeClr val="dk1"/>
                  </a:solidFill>
                  <a:latin typeface="Aptos"/>
                </a:rPr>
                <a:t>Electronics industry</a:t>
              </a:r>
              <a:endParaRPr lang="en-US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cxnSp>
        <p:nvCxnSpPr>
          <p:cNvPr id="167" name="Straight Arrow Connector 19"/>
          <p:cNvCxnSpPr/>
          <p:nvPr/>
        </p:nvCxnSpPr>
        <p:spPr>
          <a:xfrm flipH="1">
            <a:off x="6006960" y="2133720"/>
            <a:ext cx="368640" cy="279360"/>
          </a:xfrm>
          <a:prstGeom prst="straightConnector1">
            <a:avLst/>
          </a:prstGeom>
          <a:ln w="28575">
            <a:solidFill>
              <a:srgbClr val="000000"/>
            </a:solidFill>
            <a:tailEnd type="stealth" w="lg" len="lg"/>
          </a:ln>
        </p:spPr>
      </p:cxnSp>
      <p:sp>
        <p:nvSpPr>
          <p:cNvPr id="168" name="TextBox 20"/>
          <p:cNvSpPr/>
          <p:nvPr/>
        </p:nvSpPr>
        <p:spPr>
          <a:xfrm>
            <a:off x="348840" y="6300720"/>
            <a:ext cx="4419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i="1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NOAA analysis in Hu et al. (2023)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TextBox 21"/>
          <p:cNvSpPr/>
          <p:nvPr/>
        </p:nvSpPr>
        <p:spPr>
          <a:xfrm>
            <a:off x="7961400" y="587520"/>
            <a:ext cx="3988800" cy="446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Atmospheric observations confirm the substantial decline in U.S. inventory emissions over time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Underreporting is apparent, particularly in earlier years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U.S. accounted for 0.39 Gg SF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rial"/>
              </a:rPr>
              <a:t>6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, or ~4% of global total emissions, in 2018.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0" name="Kuva 16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321288F-7FC7-429D-89E2-1BD89DD7BDCC}" type="slidenum">
              <a:t>10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0"/>
    </mc:Choice>
    <mc:Fallback xmlns:p15="http://schemas.microsoft.com/office/powerpoint/2012/main" xmlns="">
      <p:transition spd="slow" advTm="75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17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22"/>
          <p:cNvPicPr/>
          <p:nvPr/>
        </p:nvPicPr>
        <p:blipFill>
          <a:blip r:embed="rId4"/>
          <a:stretch/>
        </p:blipFill>
        <p:spPr>
          <a:xfrm>
            <a:off x="793440" y="776880"/>
            <a:ext cx="6837120" cy="4987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2" name="Picture 21"/>
          <p:cNvPicPr/>
          <p:nvPr/>
        </p:nvPicPr>
        <p:blipFill>
          <a:blip r:embed="rId5"/>
          <a:stretch/>
        </p:blipFill>
        <p:spPr>
          <a:xfrm>
            <a:off x="793440" y="776880"/>
            <a:ext cx="6837120" cy="4987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3" name="Picture 20"/>
          <p:cNvPicPr/>
          <p:nvPr/>
        </p:nvPicPr>
        <p:blipFill>
          <a:blip r:embed="rId6"/>
          <a:stretch/>
        </p:blipFill>
        <p:spPr>
          <a:xfrm>
            <a:off x="792360" y="776880"/>
            <a:ext cx="6839280" cy="498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4" name="TextBox 1"/>
          <p:cNvSpPr/>
          <p:nvPr/>
        </p:nvSpPr>
        <p:spPr>
          <a:xfrm>
            <a:off x="722520" y="221040"/>
            <a:ext cx="10324800" cy="730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Other regional emissions derived from atmospheric observations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TextBox 2"/>
          <p:cNvSpPr/>
          <p:nvPr/>
        </p:nvSpPr>
        <p:spPr>
          <a:xfrm>
            <a:off x="7760880" y="5799600"/>
            <a:ext cx="3960720" cy="10044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dk1"/>
                </a:solidFill>
                <a:latin typeface="Aptos"/>
              </a:rPr>
              <a:t>Global network poorly constrains emissions from  Africa, India, S. America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TextBox 4"/>
          <p:cNvSpPr/>
          <p:nvPr/>
        </p:nvSpPr>
        <p:spPr>
          <a:xfrm>
            <a:off x="7178400" y="1110960"/>
            <a:ext cx="1663920" cy="130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accent5"/>
                </a:solidFill>
                <a:latin typeface="Aptos"/>
              </a:rPr>
              <a:t>Global total – 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accent5"/>
                </a:solidFill>
                <a:latin typeface="Aptos"/>
              </a:rPr>
              <a:t>Atmosphere-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accent5"/>
                </a:solidFill>
                <a:latin typeface="Aptos"/>
              </a:rPr>
              <a:t>based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accent5"/>
                </a:solidFill>
                <a:latin typeface="Aptos"/>
              </a:rPr>
              <a:t>inversion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TextBox 6"/>
          <p:cNvSpPr/>
          <p:nvPr/>
        </p:nvSpPr>
        <p:spPr>
          <a:xfrm>
            <a:off x="6751080" y="3309120"/>
            <a:ext cx="3684600" cy="455400"/>
          </a:xfrm>
          <a:prstGeom prst="rect">
            <a:avLst/>
          </a:prstGeom>
          <a:solidFill>
            <a:schemeClr val="bg1"/>
          </a:solidFill>
          <a:ln w="0">
            <a:solidFill>
              <a:srgbClr val="15608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accent1"/>
                </a:solidFill>
                <a:latin typeface="Aptos"/>
              </a:rPr>
              <a:t>China, global network (53%)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TextBox 7"/>
          <p:cNvSpPr/>
          <p:nvPr/>
        </p:nvSpPr>
        <p:spPr>
          <a:xfrm>
            <a:off x="6933960" y="4704840"/>
            <a:ext cx="3549240" cy="455400"/>
          </a:xfrm>
          <a:prstGeom prst="rect">
            <a:avLst/>
          </a:prstGeom>
          <a:solidFill>
            <a:schemeClr val="bg1"/>
          </a:solidFill>
          <a:ln w="0">
            <a:solidFill>
              <a:srgbClr val="196B2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accent3"/>
                </a:solidFill>
                <a:latin typeface="Aptos"/>
              </a:rPr>
              <a:t>U.S.A., global network (5%)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TextBox 8"/>
          <p:cNvSpPr/>
          <p:nvPr/>
        </p:nvSpPr>
        <p:spPr>
          <a:xfrm>
            <a:off x="221760" y="6313320"/>
            <a:ext cx="63036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i="1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From Simmonds et al. (2020) and Vojta et al. (2024)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TextBox 10"/>
          <p:cNvSpPr/>
          <p:nvPr/>
        </p:nvSpPr>
        <p:spPr>
          <a:xfrm rot="16200000">
            <a:off x="-1098000" y="3070440"/>
            <a:ext cx="3210480" cy="5058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SF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rial"/>
              </a:rPr>
              <a:t>6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emissions(Gg yr</a:t>
            </a:r>
            <a:r>
              <a:rPr lang="en-US" sz="2400" b="0" strike="noStrike" spc="-1" baseline="30000">
                <a:solidFill>
                  <a:schemeClr val="dk1"/>
                </a:solidFill>
                <a:latin typeface="Arial"/>
              </a:rPr>
              <a:t>-1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TextBox 5"/>
          <p:cNvSpPr/>
          <p:nvPr/>
        </p:nvSpPr>
        <p:spPr>
          <a:xfrm>
            <a:off x="6286680" y="3932640"/>
            <a:ext cx="4620240" cy="455400"/>
          </a:xfrm>
          <a:prstGeom prst="rect">
            <a:avLst/>
          </a:prstGeom>
          <a:solidFill>
            <a:schemeClr val="bg1"/>
          </a:solidFill>
          <a:ln w="0">
            <a:solidFill>
              <a:srgbClr val="15608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accent1"/>
                </a:solidFill>
                <a:latin typeface="Aptos"/>
              </a:rPr>
              <a:t>China, </a:t>
            </a:r>
            <a:r>
              <a:rPr lang="en-US" sz="2400" b="1" i="1" strike="noStrike" spc="-1">
                <a:solidFill>
                  <a:schemeClr val="accent1"/>
                </a:solidFill>
                <a:latin typeface="Aptos"/>
              </a:rPr>
              <a:t>Gosan measurements only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TextBox 11"/>
          <p:cNvSpPr/>
          <p:nvPr/>
        </p:nvSpPr>
        <p:spPr>
          <a:xfrm>
            <a:off x="7091280" y="5176080"/>
            <a:ext cx="3290040" cy="455400"/>
          </a:xfrm>
          <a:prstGeom prst="rect">
            <a:avLst/>
          </a:prstGeom>
          <a:solidFill>
            <a:schemeClr val="bg1"/>
          </a:solidFill>
          <a:ln w="0">
            <a:solidFill>
              <a:srgbClr val="E9713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accent2"/>
                </a:solidFill>
                <a:latin typeface="Aptos"/>
              </a:rPr>
              <a:t>E.U., global network (3%)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TextBox 14"/>
          <p:cNvSpPr/>
          <p:nvPr/>
        </p:nvSpPr>
        <p:spPr>
          <a:xfrm>
            <a:off x="8958240" y="847440"/>
            <a:ext cx="3172320" cy="118692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Percentages are contributions to the global total in 2021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4" name="Kuva 18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185" name="TextBox 18"/>
          <p:cNvSpPr/>
          <p:nvPr/>
        </p:nvSpPr>
        <p:spPr>
          <a:xfrm>
            <a:off x="3789720" y="4772160"/>
            <a:ext cx="24944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China to UNFCCC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88CC587-AB2E-417A-84E5-C5472835E060}" type="slidenum">
              <a:t>11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00"/>
    </mc:Choice>
    <mc:Fallback xmlns:p15="http://schemas.microsoft.com/office/powerpoint/2012/main" xmlns="">
      <p:transition spd="slow" advTm="129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18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8"/>
          <p:cNvSpPr/>
          <p:nvPr/>
        </p:nvSpPr>
        <p:spPr>
          <a:xfrm rot="16200000">
            <a:off x="5447160" y="1862640"/>
            <a:ext cx="2198520" cy="90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Emissions 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(MMt CO</a:t>
            </a:r>
            <a:r>
              <a:rPr lang="en-US" sz="2000" b="0" strike="noStrike" spc="-1" baseline="-25000">
                <a:solidFill>
                  <a:schemeClr val="dk1"/>
                </a:solidFill>
                <a:latin typeface="Arial"/>
              </a:rPr>
              <a:t>2 </a:t>
            </a: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-eq yr</a:t>
            </a:r>
            <a:r>
              <a:rPr lang="en-US" sz="2000" b="0" strike="noStrike" spc="-1" baseline="30000">
                <a:solidFill>
                  <a:schemeClr val="dk1"/>
                </a:solidFill>
                <a:latin typeface="Arial"/>
              </a:rPr>
              <a:t>-1</a:t>
            </a: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)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7" name="Picture 7"/>
          <p:cNvPicPr/>
          <p:nvPr/>
        </p:nvPicPr>
        <p:blipFill>
          <a:blip r:embed="rId4"/>
          <a:stretch/>
        </p:blipFill>
        <p:spPr>
          <a:xfrm>
            <a:off x="6722280" y="587160"/>
            <a:ext cx="4333320" cy="3286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8" name="TextBox 1"/>
          <p:cNvSpPr/>
          <p:nvPr/>
        </p:nvSpPr>
        <p:spPr>
          <a:xfrm>
            <a:off x="98280" y="110520"/>
            <a:ext cx="11544120" cy="78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Comparing the global climate impacts of SF</a:t>
            </a:r>
            <a:r>
              <a:rPr lang="en-US" sz="2800" b="0" strike="noStrike" spc="-1" baseline="-25000">
                <a:solidFill>
                  <a:srgbClr val="0000FF"/>
                </a:solidFill>
                <a:latin typeface="Arial"/>
              </a:rPr>
              <a:t>6</a:t>
            </a: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 to HFC-23 and other gases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TextBox 2"/>
          <p:cNvSpPr/>
          <p:nvPr/>
        </p:nvSpPr>
        <p:spPr>
          <a:xfrm rot="16200000">
            <a:off x="-345960" y="2096280"/>
            <a:ext cx="2134440" cy="5623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Forcing (mW m</a:t>
            </a:r>
            <a:r>
              <a:rPr lang="en-US" sz="2000" b="0" strike="noStrike" spc="-1" baseline="30000">
                <a:solidFill>
                  <a:schemeClr val="dk1"/>
                </a:solidFill>
                <a:latin typeface="Arial"/>
              </a:rPr>
              <a:t>-2</a:t>
            </a: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)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0" name="Picture 5"/>
          <p:cNvPicPr/>
          <p:nvPr/>
        </p:nvPicPr>
        <p:blipFill>
          <a:blip r:embed="rId5"/>
          <a:stretch/>
        </p:blipFill>
        <p:spPr>
          <a:xfrm>
            <a:off x="943200" y="682920"/>
            <a:ext cx="4317480" cy="3152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" name="TextBox 6"/>
          <p:cNvSpPr/>
          <p:nvPr/>
        </p:nvSpPr>
        <p:spPr>
          <a:xfrm>
            <a:off x="1004040" y="3886200"/>
            <a:ext cx="5667480" cy="290772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Chemical	RF (mW m</a:t>
            </a:r>
            <a:r>
              <a:rPr lang="en-US" sz="1800" b="0" strike="noStrike" spc="-1" baseline="30000">
                <a:solidFill>
                  <a:schemeClr val="dk1"/>
                </a:solidFill>
                <a:latin typeface="Aptos"/>
              </a:rPr>
              <a:t>-2</a:t>
            </a: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)	Emiss. (CO</a:t>
            </a:r>
            <a:r>
              <a:rPr lang="en-US" sz="1800" b="0" strike="noStrike" spc="-1" baseline="-25000">
                <a:solidFill>
                  <a:schemeClr val="dk1"/>
                </a:solidFill>
                <a:latin typeface="Aptos"/>
              </a:rPr>
              <a:t>2</a:t>
            </a: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-eq, MMT yr</a:t>
            </a:r>
            <a:r>
              <a:rPr lang="en-US" sz="1800" b="0" strike="noStrike" spc="-1" baseline="30000">
                <a:solidFill>
                  <a:schemeClr val="dk1"/>
                </a:solidFill>
                <a:latin typeface="Aptos"/>
              </a:rPr>
              <a:t>-1</a:t>
            </a: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)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800" b="1" strike="noStrike" spc="-1">
                <a:solidFill>
                  <a:srgbClr val="FF0000"/>
                </a:solidFill>
                <a:latin typeface="Aptos"/>
              </a:rPr>
              <a:t>SF</a:t>
            </a:r>
            <a:r>
              <a:rPr lang="en-US" sz="1800" b="1" strike="noStrike" spc="-1" baseline="-25000">
                <a:solidFill>
                  <a:srgbClr val="FF0000"/>
                </a:solidFill>
                <a:latin typeface="Aptos"/>
              </a:rPr>
              <a:t>6</a:t>
            </a:r>
            <a:r>
              <a:rPr lang="en-US" sz="1800" b="1" strike="noStrike" spc="-1">
                <a:solidFill>
                  <a:srgbClr val="FF0000"/>
                </a:solidFill>
                <a:latin typeface="Aptos"/>
              </a:rPr>
              <a:t>		     5.8		250 +/- 15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800" b="1" strike="noStrike" spc="-1">
                <a:solidFill>
                  <a:schemeClr val="dk1"/>
                </a:solidFill>
                <a:latin typeface="Aptos"/>
              </a:rPr>
              <a:t>HFC-23		     6.5		210 +/- 10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800" b="1" strike="noStrike" spc="-1">
                <a:solidFill>
                  <a:schemeClr val="dk1"/>
                </a:solidFill>
                <a:latin typeface="Aptos"/>
              </a:rPr>
              <a:t>CFC-11		  70		300 +/- 60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800" b="1" strike="noStrike" spc="-1">
                <a:solidFill>
                  <a:schemeClr val="dk1"/>
                </a:solidFill>
                <a:latin typeface="Aptos"/>
              </a:rPr>
              <a:t>CFC-12		195		308 +/- 260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HCFC-22	  52		654 +/- 100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800" b="1" strike="noStrike" spc="-1">
                <a:solidFill>
                  <a:schemeClr val="dk1"/>
                </a:solidFill>
                <a:latin typeface="Aptos"/>
              </a:rPr>
              <a:t>HFC-134a	  22		360 +/-  40	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CFCs		286		700 +/- 400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HCFCs		  61		700 +/- 100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HFCs		  46		1220 +/- 50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TextBox 3"/>
          <p:cNvSpPr/>
          <p:nvPr/>
        </p:nvSpPr>
        <p:spPr>
          <a:xfrm>
            <a:off x="7373880" y="4365000"/>
            <a:ext cx="4570560" cy="133812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GWP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ptos"/>
              </a:rPr>
              <a:t>SF6</a:t>
            </a: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 = 24700 vs 14700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Lifetime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ptos"/>
              </a:rPr>
              <a:t>SF6</a:t>
            </a: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 = 850 - 1280 yr vs 228 yr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R.E.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ptos"/>
              </a:rPr>
              <a:t>SF6</a:t>
            </a: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 = 0.574 vs 0.193 Wm</a:t>
            </a:r>
            <a:r>
              <a:rPr lang="en-US" sz="2400" b="0" strike="noStrike" spc="-1" baseline="30000">
                <a:solidFill>
                  <a:schemeClr val="dk1"/>
                </a:solidFill>
                <a:latin typeface="Aptos"/>
              </a:rPr>
              <a:t>-2</a:t>
            </a: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 ppb</a:t>
            </a:r>
            <a:r>
              <a:rPr lang="en-US" sz="2400" b="0" strike="noStrike" spc="-1" baseline="30000">
                <a:solidFill>
                  <a:schemeClr val="dk1"/>
                </a:solidFill>
                <a:latin typeface="Aptos"/>
              </a:rPr>
              <a:t>-1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TextBox 4"/>
          <p:cNvSpPr/>
          <p:nvPr/>
        </p:nvSpPr>
        <p:spPr>
          <a:xfrm rot="16200000">
            <a:off x="-671400" y="5086080"/>
            <a:ext cx="2126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ptos"/>
              </a:rPr>
              <a:t>Values in ~2020-2023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4" name="Kuva 19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5983C93-BBA9-4179-9271-3EBFC29AAB3C}" type="slidenum">
              <a:t>12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00"/>
    </mc:Choice>
    <mc:Fallback xmlns:p15="http://schemas.microsoft.com/office/powerpoint/2012/main" xmlns="">
      <p:transition spd="slow" advTm="155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19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Box 2"/>
          <p:cNvSpPr/>
          <p:nvPr/>
        </p:nvSpPr>
        <p:spPr>
          <a:xfrm>
            <a:off x="358200" y="51840"/>
            <a:ext cx="11514600" cy="684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4000" b="0" strike="noStrike" spc="-1">
                <a:solidFill>
                  <a:srgbClr val="0000FF"/>
                </a:solidFill>
                <a:latin typeface="Arial"/>
              </a:rPr>
              <a:t>Summary, </a:t>
            </a:r>
            <a:r>
              <a:rPr lang="en-US" sz="3600" b="0" strike="noStrike" spc="-1">
                <a:solidFill>
                  <a:srgbClr val="0000FF"/>
                </a:solidFill>
                <a:latin typeface="Arial"/>
              </a:rPr>
              <a:t>p. 1 of 2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1" strike="noStrike" spc="-1">
                <a:solidFill>
                  <a:schemeClr val="dk1"/>
                </a:solidFill>
                <a:latin typeface="Arial"/>
              </a:rPr>
              <a:t>SF</a:t>
            </a:r>
            <a:r>
              <a:rPr lang="en-US" sz="2400" b="1" strike="noStrike" spc="-1" baseline="-25000">
                <a:solidFill>
                  <a:schemeClr val="dk1"/>
                </a:solidFill>
                <a:latin typeface="Arial"/>
              </a:rPr>
              <a:t>6</a:t>
            </a:r>
            <a:r>
              <a:rPr lang="en-US" sz="2400" b="1" strike="noStrike" spc="-1">
                <a:solidFill>
                  <a:schemeClr val="dk1"/>
                </a:solidFill>
                <a:latin typeface="Arial"/>
              </a:rPr>
              <a:t> 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is an extremely long-lived, human-produced, potent greenhouse gas: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692280" indent="-6922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* the impacts of emissions today will be with us for thousands of years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692280" indent="-6922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        (40% of today’s emission will be in the atmosphere in the year 3000).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692280" indent="-69228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* stabilization of atmospheric concentrations is only achievable with near-zero emissions.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1" strike="noStrike" spc="-1">
                <a:solidFill>
                  <a:schemeClr val="dk1"/>
                </a:solidFill>
                <a:latin typeface="Arial"/>
              </a:rPr>
              <a:t>The current contribution of SF</a:t>
            </a:r>
            <a:r>
              <a:rPr lang="en-US" sz="2400" b="1" strike="noStrike" spc="-1" baseline="-25000">
                <a:solidFill>
                  <a:schemeClr val="dk1"/>
                </a:solidFill>
                <a:latin typeface="Arial"/>
              </a:rPr>
              <a:t>6</a:t>
            </a:r>
            <a:r>
              <a:rPr lang="en-US" sz="2400" b="1" strike="noStrike" spc="-1">
                <a:solidFill>
                  <a:schemeClr val="dk1"/>
                </a:solidFill>
                <a:latin typeface="Arial"/>
              </a:rPr>
              <a:t> to global radiative heating is: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* comparable to HFC-23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* 15% of all HFCs;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* 1.8% of all Montreal-Protocol controlled gases.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1" strike="noStrike" spc="-1">
                <a:solidFill>
                  <a:schemeClr val="dk1"/>
                </a:solidFill>
                <a:latin typeface="Arial"/>
              </a:rPr>
              <a:t>A substantial gap exists in our understanding of global emissions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1" strike="noStrike" spc="-1">
                <a:solidFill>
                  <a:schemeClr val="dk1"/>
                </a:solidFill>
                <a:latin typeface="Arial"/>
              </a:rPr>
              <a:t>    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* Global SF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rial"/>
              </a:rPr>
              <a:t>6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emissions are substantially larger than reporting to UNFCCC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* Global SF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rial"/>
              </a:rPr>
              <a:t>6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emissions in 2023 were 10.2 +/- 0.6 kt yr</a:t>
            </a:r>
            <a:r>
              <a:rPr lang="en-US" sz="2400" b="0" strike="noStrike" spc="-1" baseline="30000">
                <a:solidFill>
                  <a:schemeClr val="dk1"/>
                </a:solidFill>
                <a:latin typeface="Arial"/>
              </a:rPr>
              <a:t>-1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(250 MMt CO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rial"/>
              </a:rPr>
              <a:t>2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-eq yr</a:t>
            </a:r>
            <a:r>
              <a:rPr lang="en-US" sz="2400" b="0" strike="noStrike" spc="-1" baseline="30000">
                <a:solidFill>
                  <a:schemeClr val="dk1"/>
                </a:solidFill>
                <a:latin typeface="Arial"/>
              </a:rPr>
              <a:t>-1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) 	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	and recently are comparable to those of HFC-23, CFC-11, and HFC-134a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* China accounts for about half of recent global emissions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	emissions from all continents are not well characterized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6" name="Kuva 19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9928F11-98EC-49FF-8633-07B3A89F0778}" type="slidenum">
              <a:t>13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00"/>
    </mc:Choice>
    <mc:Fallback xmlns:p15="http://schemas.microsoft.com/office/powerpoint/2012/main" xmlns="">
      <p:transition spd="slow" advTm="101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19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2"/>
          <p:cNvSpPr/>
          <p:nvPr/>
        </p:nvSpPr>
        <p:spPr>
          <a:xfrm>
            <a:off x="358200" y="619560"/>
            <a:ext cx="11514600" cy="345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4000" b="0" strike="noStrike" spc="-1">
                <a:solidFill>
                  <a:srgbClr val="0000FF"/>
                </a:solidFill>
                <a:latin typeface="Arial"/>
              </a:rPr>
              <a:t>Summary, </a:t>
            </a:r>
            <a:r>
              <a:rPr lang="en-US" sz="3600" b="0" strike="noStrike" spc="-1">
                <a:solidFill>
                  <a:srgbClr val="0000FF"/>
                </a:solidFill>
                <a:latin typeface="Arial"/>
              </a:rPr>
              <a:t>p. 2 of 2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1" strike="noStrike" spc="-1">
                <a:solidFill>
                  <a:schemeClr val="dk1"/>
                </a:solidFill>
                <a:latin typeface="Arial"/>
              </a:rPr>
              <a:t>SF</a:t>
            </a:r>
            <a:r>
              <a:rPr lang="en-US" sz="2400" b="1" strike="noStrike" spc="-1" baseline="-25000">
                <a:solidFill>
                  <a:schemeClr val="dk1"/>
                </a:solidFill>
                <a:latin typeface="Arial"/>
              </a:rPr>
              <a:t>6</a:t>
            </a:r>
            <a:r>
              <a:rPr lang="en-US" sz="2400" b="1" strike="noStrike" spc="-1">
                <a:solidFill>
                  <a:schemeClr val="dk1"/>
                </a:solidFill>
                <a:latin typeface="Arial"/>
              </a:rPr>
              <a:t> emissions continue to increase even in the presence of UNFCCC controls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1" strike="noStrike" spc="-1">
                <a:solidFill>
                  <a:schemeClr val="dk1"/>
                </a:solidFill>
                <a:latin typeface="Arial"/>
              </a:rPr>
              <a:t>Mitigation efforts can be effective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* substantial declines are reported for the sum of Annex1 countries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* an emission decline is confirmed by atmospheric data in the U.S.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1" strike="noStrike" spc="-1">
                <a:solidFill>
                  <a:schemeClr val="dk1"/>
                </a:solidFill>
                <a:latin typeface="Arial"/>
              </a:rPr>
              <a:t>Without further mitigation efforts large increases in SF</a:t>
            </a:r>
            <a:r>
              <a:rPr lang="en-US" sz="2400" b="1" strike="noStrike" spc="-1" baseline="-25000">
                <a:solidFill>
                  <a:schemeClr val="dk1"/>
                </a:solidFill>
                <a:latin typeface="Arial"/>
              </a:rPr>
              <a:t>6</a:t>
            </a:r>
            <a:r>
              <a:rPr lang="en-US" sz="2400" b="1" strike="noStrike" spc="-1">
                <a:solidFill>
                  <a:schemeClr val="dk1"/>
                </a:solidFill>
                <a:latin typeface="Arial"/>
              </a:rPr>
              <a:t> emissions seem likely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* as society moves away from fossil fuels and electrifies power grids.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8" name="Kuva 19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713C029-48AD-420A-85D8-B63BA2301813}" type="slidenum">
              <a:t>14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00"/>
    </mc:Choice>
    <mc:Fallback xmlns:p15="http://schemas.microsoft.com/office/powerpoint/2012/main" xmlns="">
      <p:transition spd="slow" advTm="71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19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"/>
          <p:cNvSpPr/>
          <p:nvPr/>
        </p:nvSpPr>
        <p:spPr>
          <a:xfrm>
            <a:off x="357480" y="175320"/>
            <a:ext cx="11224440" cy="116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strike="noStrike" spc="-1">
                <a:solidFill>
                  <a:srgbClr val="0000FF"/>
                </a:solidFill>
                <a:latin typeface="Arial"/>
              </a:rPr>
              <a:t>Sulfur hexafluoride (SF</a:t>
            </a:r>
            <a:r>
              <a:rPr lang="en-US" sz="3200" b="0" strike="noStrike" spc="-1" baseline="-25000">
                <a:solidFill>
                  <a:srgbClr val="0000FF"/>
                </a:solidFill>
                <a:latin typeface="Arial"/>
              </a:rPr>
              <a:t>6</a:t>
            </a:r>
            <a:r>
              <a:rPr lang="en-US" sz="3200" b="0" strike="noStrike" spc="-1">
                <a:solidFill>
                  <a:srgbClr val="0000FF"/>
                </a:solidFill>
                <a:latin typeface="Arial"/>
              </a:rPr>
              <a:t>):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* one of the 6 “basket of gases” named in the Kyoto Protocol to the UNFCCC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9" name="Picture 2"/>
          <p:cNvPicPr/>
          <p:nvPr/>
        </p:nvPicPr>
        <p:blipFill>
          <a:blip r:embed="rId4"/>
          <a:stretch/>
        </p:blipFill>
        <p:spPr>
          <a:xfrm>
            <a:off x="12661560" y="266400"/>
            <a:ext cx="3018960" cy="209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0" name="Picture 3"/>
          <p:cNvPicPr/>
          <p:nvPr/>
        </p:nvPicPr>
        <p:blipFill>
          <a:blip r:embed="rId5"/>
          <a:stretch/>
        </p:blipFill>
        <p:spPr>
          <a:xfrm flipH="1">
            <a:off x="6190200" y="2715480"/>
            <a:ext cx="6015960" cy="3991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Picture 2"/>
          <p:cNvPicPr/>
          <p:nvPr/>
        </p:nvPicPr>
        <p:blipFill>
          <a:blip r:embed="rId6"/>
          <a:stretch/>
        </p:blipFill>
        <p:spPr>
          <a:xfrm>
            <a:off x="12661560" y="2522520"/>
            <a:ext cx="4862520" cy="2954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" name="TextBox 5"/>
          <p:cNvSpPr/>
          <p:nvPr/>
        </p:nvSpPr>
        <p:spPr>
          <a:xfrm>
            <a:off x="357480" y="1361880"/>
            <a:ext cx="8348400" cy="368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Sources: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* Industrial production for use in: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969840" indent="-96984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  -  high-voltage electrical equipment as a dielectric and insulator in gas-insulated switchgear, gas circuit breakers, high-voltage lines, and transformers. (80%)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  <a:tabLst>
                <a:tab pos="45720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magnesium industry (4%),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  <a:tabLst>
                <a:tab pos="45720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electronics industry (8%),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  <a:tabLst>
                <a:tab pos="45720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misc. (8%)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457200" algn="l"/>
              </a:tabLst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* natural sources are insignificant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457200" algn="l"/>
              </a:tabLst>
            </a:pP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3" name="Kuva 7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BCBB316-4A83-4678-9D40-90B81F07A1D2}" type="slidenum">
              <a:t>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0"/>
    </mc:Choice>
    <mc:Fallback xmlns:p15="http://schemas.microsoft.com/office/powerpoint/2012/main" xmlns="">
      <p:transition spd="slow" advTm="39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"/>
          <p:cNvPicPr/>
          <p:nvPr/>
        </p:nvPicPr>
        <p:blipFill>
          <a:blip r:embed="rId4"/>
          <a:srcRect t="13246"/>
          <a:stretch/>
        </p:blipFill>
        <p:spPr>
          <a:xfrm>
            <a:off x="-126360" y="2382840"/>
            <a:ext cx="6400800" cy="4396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TextBox 6"/>
          <p:cNvSpPr/>
          <p:nvPr/>
        </p:nvSpPr>
        <p:spPr>
          <a:xfrm>
            <a:off x="357480" y="64440"/>
            <a:ext cx="11224440" cy="64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strike="noStrike" spc="-1">
                <a:solidFill>
                  <a:srgbClr val="0000FF"/>
                </a:solidFill>
                <a:latin typeface="Arial"/>
              </a:rPr>
              <a:t>Sulfur hexafluoride (SF</a:t>
            </a:r>
            <a:r>
              <a:rPr lang="en-US" sz="3200" b="0" strike="noStrike" spc="-1" baseline="-25000">
                <a:solidFill>
                  <a:srgbClr val="0000FF"/>
                </a:solidFill>
                <a:latin typeface="Arial"/>
              </a:rPr>
              <a:t>6</a:t>
            </a:r>
            <a:r>
              <a:rPr lang="en-US" sz="3200" b="0" strike="noStrike" spc="-1">
                <a:solidFill>
                  <a:srgbClr val="0000FF"/>
                </a:solidFill>
                <a:latin typeface="Arial"/>
              </a:rPr>
              <a:t>):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TextBox 5"/>
          <p:cNvSpPr/>
          <p:nvPr/>
        </p:nvSpPr>
        <p:spPr>
          <a:xfrm>
            <a:off x="357480" y="530280"/>
            <a:ext cx="11529360" cy="124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Removals: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UV photolysis and reactions with electrons in upper atmosphere (mesosphere),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    - lifetime (850-1280 years*)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TextBox 4"/>
          <p:cNvSpPr/>
          <p:nvPr/>
        </p:nvSpPr>
        <p:spPr>
          <a:xfrm>
            <a:off x="6572880" y="1849680"/>
            <a:ext cx="5763600" cy="4314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i="1" strike="noStrike" spc="-1">
                <a:solidFill>
                  <a:schemeClr val="dk1"/>
                </a:solidFill>
                <a:latin typeface="Aptos"/>
              </a:rPr>
              <a:t>In the absence of emissions</a:t>
            </a: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, the atmospheric concentration of SF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ptos"/>
              </a:rPr>
              <a:t>6</a:t>
            </a: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 would decline at 0.08 to 0.12% yr</a:t>
            </a:r>
            <a:r>
              <a:rPr lang="en-US" sz="2400" b="0" strike="noStrike" spc="-1" baseline="30000">
                <a:solidFill>
                  <a:schemeClr val="dk1"/>
                </a:solidFill>
                <a:latin typeface="Aptos"/>
              </a:rPr>
              <a:t>-1</a:t>
            </a: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Given that the climate influence of a long-lived gas is proportional to its atmospheric concentration, </a:t>
            </a:r>
            <a:r>
              <a:rPr lang="en-US" sz="2400" b="0" i="1" strike="noStrike" spc="-1">
                <a:solidFill>
                  <a:schemeClr val="dk1"/>
                </a:solidFill>
                <a:latin typeface="Aptos"/>
              </a:rPr>
              <a:t>a pulse of SF</a:t>
            </a:r>
            <a:r>
              <a:rPr lang="en-US" sz="2400" b="0" i="1" strike="noStrike" spc="-1" baseline="-25000">
                <a:solidFill>
                  <a:schemeClr val="dk1"/>
                </a:solidFill>
                <a:latin typeface="Aptos"/>
              </a:rPr>
              <a:t>6</a:t>
            </a:r>
            <a:r>
              <a:rPr lang="en-US" sz="2400" b="0" i="1" strike="noStrike" spc="-1">
                <a:solidFill>
                  <a:schemeClr val="dk1"/>
                </a:solidFill>
                <a:latin typeface="Aptos"/>
              </a:rPr>
              <a:t> or other long-lived gas will affect Earth’s radiative balance for hundreds of years.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The GWP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ptos"/>
              </a:rPr>
              <a:t>100</a:t>
            </a: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 of SF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ptos"/>
              </a:rPr>
              <a:t>6</a:t>
            </a: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 is 24700.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The GWP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ptos"/>
              </a:rPr>
              <a:t>100</a:t>
            </a:r>
            <a:r>
              <a:rPr lang="en-US" sz="2400" b="0" strike="noStrike" spc="-1">
                <a:solidFill>
                  <a:schemeClr val="dk1"/>
                </a:solidFill>
                <a:latin typeface="Aptos"/>
              </a:rPr>
              <a:t> metric does not include climate influences &gt;100 years in future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TextBox 8"/>
          <p:cNvSpPr/>
          <p:nvPr/>
        </p:nvSpPr>
        <p:spPr>
          <a:xfrm>
            <a:off x="0" y="6465600"/>
            <a:ext cx="83401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i="1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* SAP 2022 Assessment (Burkholder and Hodnebrog, 2022)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TextBox 1"/>
          <p:cNvSpPr/>
          <p:nvPr/>
        </p:nvSpPr>
        <p:spPr>
          <a:xfrm>
            <a:off x="80640" y="1860480"/>
            <a:ext cx="57636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Atmospheric decline in the absence of emission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TextBox 2"/>
          <p:cNvSpPr/>
          <p:nvPr/>
        </p:nvSpPr>
        <p:spPr>
          <a:xfrm>
            <a:off x="4957200" y="3162960"/>
            <a:ext cx="10828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000" b="0" i="1" strike="noStrike" spc="-1">
                <a:solidFill>
                  <a:schemeClr val="dk1"/>
                </a:solidFill>
                <a:latin typeface="Arial"/>
              </a:rPr>
              <a:t>lifetime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1" name="Kuva 8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18FADAE-747D-4E0B-A5CE-084722266CA5}" type="slidenum"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00"/>
    </mc:Choice>
    <mc:Fallback xmlns:p15="http://schemas.microsoft.com/office/powerpoint/2012/main" xmlns="">
      <p:transition spd="slow" advTm="165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3"/>
          <p:cNvPicPr/>
          <p:nvPr/>
        </p:nvPicPr>
        <p:blipFill>
          <a:blip r:embed="rId4"/>
          <a:srcRect l="6941" b="29024"/>
          <a:stretch/>
        </p:blipFill>
        <p:spPr>
          <a:xfrm>
            <a:off x="290880" y="1077480"/>
            <a:ext cx="9767160" cy="4869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" name="TextBox 4"/>
          <p:cNvSpPr/>
          <p:nvPr/>
        </p:nvSpPr>
        <p:spPr>
          <a:xfrm>
            <a:off x="857520" y="258840"/>
            <a:ext cx="9865440" cy="57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Atmospheric surface measurements of SF</a:t>
            </a:r>
            <a:r>
              <a:rPr lang="en-US" sz="2800" b="0" strike="noStrike" spc="-1" baseline="-25000">
                <a:solidFill>
                  <a:srgbClr val="0000FF"/>
                </a:solidFill>
                <a:latin typeface="Arial"/>
              </a:rPr>
              <a:t>6</a:t>
            </a:r>
            <a:r>
              <a:rPr lang="en-US" sz="2800" b="0" strike="noStrike" spc="-1">
                <a:solidFill>
                  <a:schemeClr val="dk1"/>
                </a:solidFill>
                <a:latin typeface="Arial"/>
              </a:rPr>
              <a:t> (2005 - 2021)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TextBox 5"/>
          <p:cNvSpPr/>
          <p:nvPr/>
        </p:nvSpPr>
        <p:spPr>
          <a:xfrm>
            <a:off x="10015200" y="1879920"/>
            <a:ext cx="224568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Data are predominantly from NOAA and AGAGE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TextBox 6"/>
          <p:cNvSpPr/>
          <p:nvPr/>
        </p:nvSpPr>
        <p:spPr>
          <a:xfrm rot="16200000">
            <a:off x="-863280" y="3115800"/>
            <a:ext cx="22456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Latitude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TextBox 7"/>
          <p:cNvSpPr/>
          <p:nvPr/>
        </p:nvSpPr>
        <p:spPr>
          <a:xfrm>
            <a:off x="4418280" y="6008400"/>
            <a:ext cx="22456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Longitude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TextBox 26"/>
          <p:cNvSpPr/>
          <p:nvPr/>
        </p:nvSpPr>
        <p:spPr>
          <a:xfrm>
            <a:off x="10112400" y="4027320"/>
            <a:ext cx="224568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Black = flask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Arial"/>
              </a:rPr>
              <a:t>Red = on-site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TextBox 34"/>
          <p:cNvSpPr/>
          <p:nvPr/>
        </p:nvSpPr>
        <p:spPr>
          <a:xfrm>
            <a:off x="221760" y="6313320"/>
            <a:ext cx="4419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i="1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From Vojta et al. (2024)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9" name="Kuva 8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8845456-C824-4354-B162-3832BCF9B4E4}" type="slidenum">
              <a:t>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:p15="http://schemas.microsoft.com/office/powerpoint/2012/main" xmlns="">
      <p:transition spd="slow" advTm="40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1"/>
          <p:cNvPicPr/>
          <p:nvPr/>
        </p:nvPicPr>
        <p:blipFill>
          <a:blip r:embed="rId5"/>
          <a:stretch/>
        </p:blipFill>
        <p:spPr>
          <a:xfrm>
            <a:off x="717840" y="709560"/>
            <a:ext cx="6197040" cy="5260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1" name="TextBox 6"/>
          <p:cNvSpPr/>
          <p:nvPr/>
        </p:nvSpPr>
        <p:spPr>
          <a:xfrm rot="16200000">
            <a:off x="-974520" y="2870640"/>
            <a:ext cx="3009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Parts per trillion (ppt)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TextBox 9"/>
          <p:cNvSpPr/>
          <p:nvPr/>
        </p:nvSpPr>
        <p:spPr>
          <a:xfrm>
            <a:off x="7109280" y="1400040"/>
            <a:ext cx="4649760" cy="446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SF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rial"/>
              </a:rPr>
              <a:t>6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is measured consistently by both NOAA and AGAGE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Concentrations were much lower in the late 1970s compared to today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The rate of increase was about 3.7% yr</a:t>
            </a:r>
            <a:r>
              <a:rPr lang="en-US" sz="2400" b="0" strike="noStrike" spc="-1" baseline="30000">
                <a:solidFill>
                  <a:schemeClr val="dk1"/>
                </a:solidFill>
                <a:latin typeface="Arial"/>
              </a:rPr>
              <a:t>-1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over the past decade (0.37 ppt yr</a:t>
            </a:r>
            <a:r>
              <a:rPr lang="en-US" sz="2400" b="0" strike="noStrike" spc="-1" baseline="30000">
                <a:solidFill>
                  <a:schemeClr val="dk1"/>
                </a:solidFill>
                <a:latin typeface="Arial"/>
              </a:rPr>
              <a:t>-1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) and is accelerating.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TextBox 10"/>
          <p:cNvSpPr/>
          <p:nvPr/>
        </p:nvSpPr>
        <p:spPr>
          <a:xfrm>
            <a:off x="3550320" y="5690880"/>
            <a:ext cx="7740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year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TextBox 12"/>
          <p:cNvSpPr/>
          <p:nvPr/>
        </p:nvSpPr>
        <p:spPr>
          <a:xfrm>
            <a:off x="465120" y="6176880"/>
            <a:ext cx="113792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strike="noStrike" spc="-1">
                <a:solidFill>
                  <a:schemeClr val="dk1"/>
                </a:solidFill>
                <a:latin typeface="Arial"/>
              </a:rPr>
              <a:t>Source: NOAA web data and Simmonds et al. (2020)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i="1" strike="noStrike" spc="-1">
                <a:solidFill>
                  <a:schemeClr val="dk1"/>
                </a:solidFill>
                <a:latin typeface="Arial"/>
              </a:rPr>
              <a:t>* pre-1997 AGAGE results are based on measurements at one site (40 </a:t>
            </a:r>
            <a:r>
              <a:rPr lang="en-US" sz="1800" b="0" i="1" strike="noStrike" spc="-1">
                <a:solidFill>
                  <a:schemeClr val="dk1"/>
                </a:solidFill>
                <a:latin typeface="Symbol"/>
              </a:rPr>
              <a:t></a:t>
            </a:r>
            <a:r>
              <a:rPr lang="en-US" sz="1800" b="0" i="1" strike="noStrike" spc="-1">
                <a:solidFill>
                  <a:schemeClr val="dk1"/>
                </a:solidFill>
                <a:latin typeface="Arial"/>
              </a:rPr>
              <a:t>S) using an air archive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TextBox 2"/>
          <p:cNvSpPr/>
          <p:nvPr/>
        </p:nvSpPr>
        <p:spPr>
          <a:xfrm>
            <a:off x="580320" y="245160"/>
            <a:ext cx="9865440" cy="575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Global atmospheric surface abundance of SF</a:t>
            </a:r>
            <a:r>
              <a:rPr lang="en-US" sz="2800" b="0" strike="noStrike" spc="-1" baseline="-25000">
                <a:solidFill>
                  <a:srgbClr val="0000FF"/>
                </a:solidFill>
                <a:latin typeface="Arial"/>
              </a:rPr>
              <a:t>6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6" name="Kuva 9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8115E83-7803-4F58-97CA-B8AC580B0046}" type="slidenum"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00"/>
    </mc:Choice>
    <mc:Fallback xmlns:p15="http://schemas.microsoft.com/office/powerpoint/2012/main" xmlns="">
      <p:transition spd="slow" advTm="82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/>
          <p:cNvPicPr/>
          <p:nvPr/>
        </p:nvPicPr>
        <p:blipFill>
          <a:blip r:embed="rId4"/>
          <a:stretch/>
        </p:blipFill>
        <p:spPr>
          <a:xfrm>
            <a:off x="328680" y="75600"/>
            <a:ext cx="11174040" cy="6706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8" name="Kuva 9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BB7B83B-FAD8-443A-8974-2FC510DB9930}" type="slidenum">
              <a:t>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:p15="http://schemas.microsoft.com/office/powerpoint/2012/main" xmlns="">
      <p:transition spd="slow" advTm="18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1"/>
          <p:cNvPicPr/>
          <p:nvPr/>
        </p:nvPicPr>
        <p:blipFill>
          <a:blip r:embed="rId4"/>
          <a:stretch/>
        </p:blipFill>
        <p:spPr>
          <a:xfrm>
            <a:off x="472320" y="282600"/>
            <a:ext cx="8633880" cy="5817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0" name="TextBox 7"/>
          <p:cNvSpPr/>
          <p:nvPr/>
        </p:nvSpPr>
        <p:spPr>
          <a:xfrm>
            <a:off x="2277000" y="221040"/>
            <a:ext cx="3885840" cy="788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SF</a:t>
            </a:r>
            <a:r>
              <a:rPr lang="en-US" sz="2800" b="0" strike="noStrike" spc="-1" baseline="-25000">
                <a:solidFill>
                  <a:srgbClr val="0000FF"/>
                </a:solidFill>
                <a:latin typeface="Arial"/>
              </a:rPr>
              <a:t>6</a:t>
            </a: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 global emission      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TextBox 10"/>
          <p:cNvSpPr/>
          <p:nvPr/>
        </p:nvSpPr>
        <p:spPr>
          <a:xfrm>
            <a:off x="3969720" y="6129720"/>
            <a:ext cx="7740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year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TextBox 6"/>
          <p:cNvSpPr/>
          <p:nvPr/>
        </p:nvSpPr>
        <p:spPr>
          <a:xfrm rot="16200000">
            <a:off x="-1674360" y="2962440"/>
            <a:ext cx="4041000" cy="50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SF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rial"/>
              </a:rPr>
              <a:t>6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global emission (Gg yr</a:t>
            </a:r>
            <a:r>
              <a:rPr lang="en-US" sz="2400" b="0" strike="noStrike" spc="-1" baseline="30000">
                <a:solidFill>
                  <a:schemeClr val="dk1"/>
                </a:solidFill>
                <a:latin typeface="Arial"/>
              </a:rPr>
              <a:t>-1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TextBox 8"/>
          <p:cNvSpPr/>
          <p:nvPr/>
        </p:nvSpPr>
        <p:spPr>
          <a:xfrm>
            <a:off x="4102560" y="950760"/>
            <a:ext cx="2031480" cy="8211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accent1"/>
                </a:solidFill>
                <a:latin typeface="Arial"/>
              </a:rPr>
              <a:t>Atmosphere-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algn="r"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accent1"/>
                </a:solidFill>
                <a:latin typeface="Arial"/>
              </a:rPr>
              <a:t>derived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TextBox 26"/>
          <p:cNvSpPr/>
          <p:nvPr/>
        </p:nvSpPr>
        <p:spPr>
          <a:xfrm>
            <a:off x="348840" y="6389640"/>
            <a:ext cx="4419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i="1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From Simmonds et al. (2020)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5" name="Straight Arrow Connector 27"/>
          <p:cNvCxnSpPr/>
          <p:nvPr/>
        </p:nvCxnSpPr>
        <p:spPr>
          <a:xfrm flipH="1">
            <a:off x="4140000" y="1777320"/>
            <a:ext cx="546480" cy="826200"/>
          </a:xfrm>
          <a:prstGeom prst="straightConnector1">
            <a:avLst/>
          </a:prstGeom>
          <a:ln w="28575">
            <a:solidFill>
              <a:srgbClr val="E97132"/>
            </a:solidFill>
            <a:tailEnd type="stealth" w="lg" len="lg"/>
          </a:ln>
        </p:spPr>
      </p:cxnSp>
      <p:cxnSp>
        <p:nvCxnSpPr>
          <p:cNvPr id="106" name="Straight Arrow Connector 28"/>
          <p:cNvCxnSpPr/>
          <p:nvPr/>
        </p:nvCxnSpPr>
        <p:spPr>
          <a:xfrm>
            <a:off x="4851360" y="1777320"/>
            <a:ext cx="520920" cy="229320"/>
          </a:xfrm>
          <a:prstGeom prst="straightConnector1">
            <a:avLst/>
          </a:prstGeom>
          <a:ln w="28575">
            <a:solidFill>
              <a:srgbClr val="156082"/>
            </a:solidFill>
            <a:tailEnd type="stealth" w="lg" len="lg"/>
          </a:ln>
        </p:spPr>
      </p:cxnSp>
      <p:sp>
        <p:nvSpPr>
          <p:cNvPr id="107" name="TextBox 29"/>
          <p:cNvSpPr/>
          <p:nvPr/>
        </p:nvSpPr>
        <p:spPr>
          <a:xfrm>
            <a:off x="7465680" y="196920"/>
            <a:ext cx="46497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Global emissions have steadily increased since 2000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TextBox 2"/>
          <p:cNvSpPr/>
          <p:nvPr/>
        </p:nvSpPr>
        <p:spPr>
          <a:xfrm>
            <a:off x="1549440" y="2895480"/>
            <a:ext cx="100872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accent1"/>
                </a:solidFill>
                <a:latin typeface="Aptos"/>
              </a:rPr>
              <a:t>NOAA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accent2"/>
                </a:solidFill>
                <a:latin typeface="Aptos"/>
              </a:rPr>
              <a:t>AGAGE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TextBox 3"/>
          <p:cNvSpPr/>
          <p:nvPr/>
        </p:nvSpPr>
        <p:spPr>
          <a:xfrm>
            <a:off x="5585760" y="6411240"/>
            <a:ext cx="1647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i="1" strike="noStrike" spc="-1">
                <a:solidFill>
                  <a:schemeClr val="dk1"/>
                </a:solidFill>
                <a:latin typeface="Aptos"/>
              </a:rPr>
              <a:t>Note 1 Gg = 1 kt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0" name="Kuva 10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5145819-B546-44E4-897D-7955C1AE5027}" type="slidenum">
              <a:t>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0"/>
    </mc:Choice>
    <mc:Fallback xmlns:p15="http://schemas.microsoft.com/office/powerpoint/2012/main" xmlns="">
      <p:transition spd="slow" advTm="37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"/>
          <p:cNvPicPr/>
          <p:nvPr/>
        </p:nvPicPr>
        <p:blipFill>
          <a:blip r:embed="rId4"/>
          <a:stretch/>
        </p:blipFill>
        <p:spPr>
          <a:xfrm>
            <a:off x="472320" y="282600"/>
            <a:ext cx="8633880" cy="5817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2" name="TextBox 7"/>
          <p:cNvSpPr/>
          <p:nvPr/>
        </p:nvSpPr>
        <p:spPr>
          <a:xfrm>
            <a:off x="2276640" y="221040"/>
            <a:ext cx="3786840" cy="788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SF</a:t>
            </a:r>
            <a:r>
              <a:rPr lang="en-US" sz="2800" b="0" strike="noStrike" spc="-1" baseline="-25000">
                <a:solidFill>
                  <a:srgbClr val="0000FF"/>
                </a:solidFill>
                <a:latin typeface="Arial"/>
              </a:rPr>
              <a:t>6</a:t>
            </a: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 global emission     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TextBox 9"/>
          <p:cNvSpPr/>
          <p:nvPr/>
        </p:nvSpPr>
        <p:spPr>
          <a:xfrm>
            <a:off x="7465680" y="196920"/>
            <a:ext cx="4649760" cy="389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Global emissions have steadily increased since 2000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Atmosphere-derived emissions are substantially larger than </a:t>
            </a:r>
            <a:r>
              <a:rPr lang="en-US" sz="2400" b="0" strike="noStrike" spc="-1">
                <a:solidFill>
                  <a:schemeClr val="accent6"/>
                </a:solidFill>
                <a:latin typeface="Arial"/>
              </a:rPr>
              <a:t>UNFCCC </a:t>
            </a:r>
            <a:r>
              <a:rPr lang="en-US" sz="2400" b="0" i="1" strike="noStrike" spc="-1">
                <a:solidFill>
                  <a:schemeClr val="accent6"/>
                </a:solidFill>
                <a:latin typeface="Arial"/>
              </a:rPr>
              <a:t>augmented </a:t>
            </a:r>
            <a:r>
              <a:rPr lang="en-US" sz="2400" b="0" strike="noStrike" spc="-1">
                <a:solidFill>
                  <a:schemeClr val="accent6"/>
                </a:solidFill>
                <a:latin typeface="Arial"/>
              </a:rPr>
              <a:t>reporting totals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(gaps filled for some years for non-Annex1 countries)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TextBox 10"/>
          <p:cNvSpPr/>
          <p:nvPr/>
        </p:nvSpPr>
        <p:spPr>
          <a:xfrm>
            <a:off x="3969720" y="6129720"/>
            <a:ext cx="7740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year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TextBox 6"/>
          <p:cNvSpPr/>
          <p:nvPr/>
        </p:nvSpPr>
        <p:spPr>
          <a:xfrm rot="16200000">
            <a:off x="-1674360" y="2962440"/>
            <a:ext cx="4041000" cy="50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SF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rial"/>
              </a:rPr>
              <a:t>6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global emission (Gg yr</a:t>
            </a:r>
            <a:r>
              <a:rPr lang="en-US" sz="2400" b="0" strike="noStrike" spc="-1" baseline="30000">
                <a:solidFill>
                  <a:schemeClr val="dk1"/>
                </a:solidFill>
                <a:latin typeface="Arial"/>
              </a:rPr>
              <a:t>-1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TextBox 8"/>
          <p:cNvSpPr/>
          <p:nvPr/>
        </p:nvSpPr>
        <p:spPr>
          <a:xfrm>
            <a:off x="4102560" y="950760"/>
            <a:ext cx="2031480" cy="8211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accent1"/>
                </a:solidFill>
                <a:latin typeface="Arial"/>
              </a:rPr>
              <a:t>Atmosphere-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algn="r"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accent1"/>
                </a:solidFill>
                <a:latin typeface="Arial"/>
              </a:rPr>
              <a:t>derived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17" name="Group 24"/>
          <p:cNvGrpSpPr/>
          <p:nvPr/>
        </p:nvGrpSpPr>
        <p:grpSpPr>
          <a:xfrm>
            <a:off x="5943600" y="2854800"/>
            <a:ext cx="2133360" cy="2261520"/>
            <a:chOff x="5943600" y="2854800"/>
            <a:chExt cx="2133360" cy="2261520"/>
          </a:xfrm>
        </p:grpSpPr>
        <p:sp>
          <p:nvSpPr>
            <p:cNvPr id="118" name="TextBox 11"/>
            <p:cNvSpPr/>
            <p:nvPr/>
          </p:nvSpPr>
          <p:spPr>
            <a:xfrm>
              <a:off x="6438960" y="2854800"/>
              <a:ext cx="1320480" cy="69948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2000" b="0" strike="noStrike" spc="-1">
                  <a:solidFill>
                    <a:schemeClr val="accent3"/>
                  </a:solidFill>
                  <a:latin typeface="Arial"/>
                </a:rPr>
                <a:t>UNFCCC total</a:t>
              </a:r>
              <a:endParaRPr lang="en-US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9" name="TextBox 12"/>
            <p:cNvSpPr/>
            <p:nvPr/>
          </p:nvSpPr>
          <p:spPr>
            <a:xfrm>
              <a:off x="6451560" y="3629520"/>
              <a:ext cx="1574280" cy="69948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2000" b="0" strike="noStrike" spc="-1">
                  <a:solidFill>
                    <a:schemeClr val="accent5"/>
                  </a:solidFill>
                  <a:latin typeface="Arial"/>
                </a:rPr>
                <a:t>UNFCCC non-Annex1</a:t>
              </a:r>
              <a:endParaRPr lang="en-US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20" name="Straight Arrow Connector 15"/>
            <p:cNvCxnSpPr/>
            <p:nvPr/>
          </p:nvCxnSpPr>
          <p:spPr>
            <a:xfrm flipH="1">
              <a:off x="5968800" y="3314160"/>
              <a:ext cx="508320" cy="206640"/>
            </a:xfrm>
            <a:prstGeom prst="straightConnector1">
              <a:avLst/>
            </a:prstGeom>
            <a:ln w="28575">
              <a:solidFill>
                <a:srgbClr val="196B24"/>
              </a:solidFill>
              <a:tailEnd type="stealth" w="lg" len="lg"/>
            </a:ln>
          </p:spPr>
        </p:cxnSp>
        <p:cxnSp>
          <p:nvCxnSpPr>
            <p:cNvPr id="121" name="Straight Arrow Connector 16"/>
            <p:cNvCxnSpPr/>
            <p:nvPr/>
          </p:nvCxnSpPr>
          <p:spPr>
            <a:xfrm flipH="1">
              <a:off x="5943600" y="3847320"/>
              <a:ext cx="520920" cy="62640"/>
            </a:xfrm>
            <a:prstGeom prst="straightConnector1">
              <a:avLst/>
            </a:prstGeom>
            <a:ln w="28575">
              <a:solidFill>
                <a:srgbClr val="A02B93"/>
              </a:solidFill>
              <a:tailEnd type="stealth" w="lg" len="lg"/>
            </a:ln>
          </p:spPr>
        </p:cxnSp>
        <p:cxnSp>
          <p:nvCxnSpPr>
            <p:cNvPr id="122" name="Straight Arrow Connector 17"/>
            <p:cNvCxnSpPr/>
            <p:nvPr/>
          </p:nvCxnSpPr>
          <p:spPr>
            <a:xfrm flipH="1">
              <a:off x="6023160" y="4817880"/>
              <a:ext cx="508320" cy="206640"/>
            </a:xfrm>
            <a:prstGeom prst="straightConnector1">
              <a:avLst/>
            </a:prstGeom>
            <a:ln w="28575">
              <a:solidFill>
                <a:srgbClr val="0F9ED5"/>
              </a:solidFill>
              <a:tailEnd type="stealth" w="lg" len="lg"/>
            </a:ln>
          </p:spPr>
        </p:cxnSp>
        <p:sp>
          <p:nvSpPr>
            <p:cNvPr id="123" name="TextBox 13"/>
            <p:cNvSpPr/>
            <p:nvPr/>
          </p:nvSpPr>
          <p:spPr>
            <a:xfrm>
              <a:off x="6515280" y="4416840"/>
              <a:ext cx="1561680" cy="69948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2000" b="0" strike="noStrike" spc="-1">
                  <a:solidFill>
                    <a:schemeClr val="accent4"/>
                  </a:solidFill>
                  <a:latin typeface="Arial"/>
                </a:rPr>
                <a:t>UNFCCC Annex1</a:t>
              </a:r>
              <a:endParaRPr lang="en-US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24" name="TextBox 19"/>
          <p:cNvSpPr/>
          <p:nvPr/>
        </p:nvSpPr>
        <p:spPr>
          <a:xfrm>
            <a:off x="8431200" y="3409920"/>
            <a:ext cx="386028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Substantial declines are reported from </a:t>
            </a:r>
            <a:r>
              <a:rPr lang="en-US" sz="2400" b="0" strike="noStrike" spc="-1">
                <a:solidFill>
                  <a:schemeClr val="accent4"/>
                </a:solidFill>
                <a:latin typeface="Arial"/>
              </a:rPr>
              <a:t>Annex1 countries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; increases from </a:t>
            </a:r>
            <a:r>
              <a:rPr lang="en-US" sz="2400" b="0" strike="noStrike" spc="-1">
                <a:solidFill>
                  <a:schemeClr val="accent5"/>
                </a:solidFill>
                <a:latin typeface="Arial"/>
              </a:rPr>
              <a:t>non-Annex1 countries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TextBox 1"/>
          <p:cNvSpPr/>
          <p:nvPr/>
        </p:nvSpPr>
        <p:spPr>
          <a:xfrm>
            <a:off x="348840" y="6389640"/>
            <a:ext cx="4419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i="1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From Simmonds et al. (2020)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26" name="Straight Arrow Connector 2"/>
          <p:cNvCxnSpPr/>
          <p:nvPr/>
        </p:nvCxnSpPr>
        <p:spPr>
          <a:xfrm flipH="1">
            <a:off x="4140000" y="1777320"/>
            <a:ext cx="546480" cy="826200"/>
          </a:xfrm>
          <a:prstGeom prst="straightConnector1">
            <a:avLst/>
          </a:prstGeom>
          <a:ln w="28575">
            <a:solidFill>
              <a:srgbClr val="E97132"/>
            </a:solidFill>
            <a:tailEnd type="stealth" w="lg" len="lg"/>
          </a:ln>
        </p:spPr>
      </p:cxnSp>
      <p:cxnSp>
        <p:nvCxnSpPr>
          <p:cNvPr id="127" name="Straight Arrow Connector 4"/>
          <p:cNvCxnSpPr/>
          <p:nvPr/>
        </p:nvCxnSpPr>
        <p:spPr>
          <a:xfrm>
            <a:off x="4851360" y="1777320"/>
            <a:ext cx="520920" cy="229320"/>
          </a:xfrm>
          <a:prstGeom prst="straightConnector1">
            <a:avLst/>
          </a:prstGeom>
          <a:ln w="28575">
            <a:solidFill>
              <a:srgbClr val="156082"/>
            </a:solidFill>
            <a:tailEnd type="stealth" w="lg" len="lg"/>
          </a:ln>
        </p:spPr>
      </p:cxnSp>
      <p:sp>
        <p:nvSpPr>
          <p:cNvPr id="128" name="TextBox 5"/>
          <p:cNvSpPr/>
          <p:nvPr/>
        </p:nvSpPr>
        <p:spPr>
          <a:xfrm>
            <a:off x="1549440" y="2895480"/>
            <a:ext cx="100872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accent1"/>
                </a:solidFill>
                <a:latin typeface="Aptos"/>
              </a:rPr>
              <a:t>NOAA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accent2"/>
                </a:solidFill>
                <a:latin typeface="Aptos"/>
              </a:rPr>
              <a:t>AGAGE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9" name="Kuva 1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9A51BC3-BAF8-4044-B5EF-A4A3BA983D21}" type="slidenum">
              <a:t>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00"/>
    </mc:Choice>
    <mc:Fallback xmlns:p15="http://schemas.microsoft.com/office/powerpoint/2012/main" xmlns="">
      <p:transition spd="slow" advTm="83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4"/>
          <p:cNvPicPr/>
          <p:nvPr/>
        </p:nvPicPr>
        <p:blipFill>
          <a:blip r:embed="rId4"/>
          <a:stretch/>
        </p:blipFill>
        <p:spPr>
          <a:xfrm>
            <a:off x="472320" y="282600"/>
            <a:ext cx="8633880" cy="5817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1" name="TextBox 7"/>
          <p:cNvSpPr/>
          <p:nvPr/>
        </p:nvSpPr>
        <p:spPr>
          <a:xfrm>
            <a:off x="2276640" y="221040"/>
            <a:ext cx="3687840" cy="788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SF</a:t>
            </a:r>
            <a:r>
              <a:rPr lang="en-US" sz="2800" b="0" strike="noStrike" spc="-1" baseline="-25000">
                <a:solidFill>
                  <a:srgbClr val="0000FF"/>
                </a:solidFill>
                <a:latin typeface="Arial"/>
              </a:rPr>
              <a:t>6</a:t>
            </a:r>
            <a:r>
              <a:rPr lang="en-US" sz="2800" b="0" strike="noStrike" spc="-1">
                <a:solidFill>
                  <a:srgbClr val="0000FF"/>
                </a:solidFill>
                <a:latin typeface="Arial"/>
              </a:rPr>
              <a:t> global emission    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TextBox 9"/>
          <p:cNvSpPr/>
          <p:nvPr/>
        </p:nvSpPr>
        <p:spPr>
          <a:xfrm>
            <a:off x="7465680" y="196920"/>
            <a:ext cx="4649760" cy="389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Global emissions have steadily increased since 2000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Atmosphere-derived emissions are substantially larger than </a:t>
            </a:r>
            <a:r>
              <a:rPr lang="en-US" sz="2400" b="0" strike="noStrike" spc="-1">
                <a:solidFill>
                  <a:schemeClr val="accent6"/>
                </a:solidFill>
                <a:latin typeface="Arial"/>
              </a:rPr>
              <a:t>UNFCCC </a:t>
            </a:r>
            <a:r>
              <a:rPr lang="en-US" sz="2400" b="0" i="1" strike="noStrike" spc="-1">
                <a:solidFill>
                  <a:schemeClr val="accent6"/>
                </a:solidFill>
                <a:latin typeface="Arial"/>
              </a:rPr>
              <a:t>augmented </a:t>
            </a:r>
            <a:r>
              <a:rPr lang="en-US" sz="2400" b="0" strike="noStrike" spc="-1">
                <a:solidFill>
                  <a:schemeClr val="accent6"/>
                </a:solidFill>
                <a:latin typeface="Arial"/>
              </a:rPr>
              <a:t>reporting totals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(gaps filled for some years for non-Annex1 countries)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TextBox 10"/>
          <p:cNvSpPr/>
          <p:nvPr/>
        </p:nvSpPr>
        <p:spPr>
          <a:xfrm>
            <a:off x="3969720" y="6129720"/>
            <a:ext cx="7740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year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TextBox 6"/>
          <p:cNvSpPr/>
          <p:nvPr/>
        </p:nvSpPr>
        <p:spPr>
          <a:xfrm rot="16200000">
            <a:off x="-1674360" y="2962440"/>
            <a:ext cx="4041000" cy="50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SF</a:t>
            </a:r>
            <a:r>
              <a:rPr lang="en-US" sz="2400" b="0" strike="noStrike" spc="-1" baseline="-25000">
                <a:solidFill>
                  <a:schemeClr val="dk1"/>
                </a:solidFill>
                <a:latin typeface="Arial"/>
              </a:rPr>
              <a:t>6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 global emission (Gg yr</a:t>
            </a:r>
            <a:r>
              <a:rPr lang="en-US" sz="2400" b="0" strike="noStrike" spc="-1" baseline="30000">
                <a:solidFill>
                  <a:schemeClr val="dk1"/>
                </a:solidFill>
                <a:latin typeface="Arial"/>
              </a:rPr>
              <a:t>-1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TextBox 8"/>
          <p:cNvSpPr/>
          <p:nvPr/>
        </p:nvSpPr>
        <p:spPr>
          <a:xfrm>
            <a:off x="4102560" y="950760"/>
            <a:ext cx="2031480" cy="8211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accent1"/>
                </a:solidFill>
                <a:latin typeface="Arial"/>
              </a:rPr>
              <a:t>Atmosphere-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algn="r"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accent1"/>
                </a:solidFill>
                <a:latin typeface="Arial"/>
              </a:rPr>
              <a:t>derived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36" name="Group 24"/>
          <p:cNvGrpSpPr/>
          <p:nvPr/>
        </p:nvGrpSpPr>
        <p:grpSpPr>
          <a:xfrm>
            <a:off x="5943600" y="2854800"/>
            <a:ext cx="2133360" cy="2261520"/>
            <a:chOff x="5943600" y="2854800"/>
            <a:chExt cx="2133360" cy="2261520"/>
          </a:xfrm>
        </p:grpSpPr>
        <p:sp>
          <p:nvSpPr>
            <p:cNvPr id="137" name="TextBox 11"/>
            <p:cNvSpPr/>
            <p:nvPr/>
          </p:nvSpPr>
          <p:spPr>
            <a:xfrm>
              <a:off x="6438960" y="2854800"/>
              <a:ext cx="1320480" cy="69948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2000" b="0" strike="noStrike" spc="-1">
                  <a:solidFill>
                    <a:schemeClr val="accent3"/>
                  </a:solidFill>
                  <a:latin typeface="Arial"/>
                </a:rPr>
                <a:t>UNFCCC total</a:t>
              </a:r>
              <a:endParaRPr lang="en-US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8" name="TextBox 12"/>
            <p:cNvSpPr/>
            <p:nvPr/>
          </p:nvSpPr>
          <p:spPr>
            <a:xfrm>
              <a:off x="6451560" y="3629520"/>
              <a:ext cx="1574280" cy="69948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2000" b="0" strike="noStrike" spc="-1">
                  <a:solidFill>
                    <a:schemeClr val="accent5"/>
                  </a:solidFill>
                  <a:latin typeface="Arial"/>
                </a:rPr>
                <a:t>UNFCCC non-Annex1</a:t>
              </a:r>
              <a:endParaRPr lang="en-US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39" name="Straight Arrow Connector 15"/>
            <p:cNvCxnSpPr/>
            <p:nvPr/>
          </p:nvCxnSpPr>
          <p:spPr>
            <a:xfrm flipH="1">
              <a:off x="5968800" y="3314160"/>
              <a:ext cx="508320" cy="206640"/>
            </a:xfrm>
            <a:prstGeom prst="straightConnector1">
              <a:avLst/>
            </a:prstGeom>
            <a:ln w="28575">
              <a:solidFill>
                <a:srgbClr val="196B24"/>
              </a:solidFill>
              <a:tailEnd type="stealth" w="lg" len="lg"/>
            </a:ln>
          </p:spPr>
        </p:cxnSp>
        <p:cxnSp>
          <p:nvCxnSpPr>
            <p:cNvPr id="140" name="Straight Arrow Connector 16"/>
            <p:cNvCxnSpPr/>
            <p:nvPr/>
          </p:nvCxnSpPr>
          <p:spPr>
            <a:xfrm flipH="1">
              <a:off x="5943600" y="3847320"/>
              <a:ext cx="520920" cy="62640"/>
            </a:xfrm>
            <a:prstGeom prst="straightConnector1">
              <a:avLst/>
            </a:prstGeom>
            <a:ln w="28575">
              <a:solidFill>
                <a:srgbClr val="A02B93"/>
              </a:solidFill>
              <a:tailEnd type="stealth" w="lg" len="lg"/>
            </a:ln>
          </p:spPr>
        </p:cxnSp>
        <p:cxnSp>
          <p:nvCxnSpPr>
            <p:cNvPr id="141" name="Straight Arrow Connector 17"/>
            <p:cNvCxnSpPr/>
            <p:nvPr/>
          </p:nvCxnSpPr>
          <p:spPr>
            <a:xfrm flipH="1">
              <a:off x="6023160" y="4817880"/>
              <a:ext cx="508320" cy="206640"/>
            </a:xfrm>
            <a:prstGeom prst="straightConnector1">
              <a:avLst/>
            </a:prstGeom>
            <a:ln w="28575">
              <a:solidFill>
                <a:srgbClr val="0F9ED5"/>
              </a:solidFill>
              <a:tailEnd type="stealth" w="lg" len="lg"/>
            </a:ln>
          </p:spPr>
        </p:cxnSp>
        <p:sp>
          <p:nvSpPr>
            <p:cNvPr id="142" name="TextBox 13"/>
            <p:cNvSpPr/>
            <p:nvPr/>
          </p:nvSpPr>
          <p:spPr>
            <a:xfrm>
              <a:off x="6515280" y="4416840"/>
              <a:ext cx="1561680" cy="69948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2000" b="0" strike="noStrike" spc="-1">
                  <a:solidFill>
                    <a:schemeClr val="accent4"/>
                  </a:solidFill>
                  <a:latin typeface="Arial"/>
                </a:rPr>
                <a:t>UNFCCC Annex1</a:t>
              </a:r>
              <a:endParaRPr lang="en-US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43" name="TextBox 19"/>
          <p:cNvSpPr/>
          <p:nvPr/>
        </p:nvSpPr>
        <p:spPr>
          <a:xfrm>
            <a:off x="7803000" y="5416560"/>
            <a:ext cx="454572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buClr>
                <a:srgbClr val="C00000"/>
              </a:buClr>
              <a:buFont typeface="OpenSymbol"/>
              <a:buChar char="-"/>
            </a:pPr>
            <a:r>
              <a:rPr lang="en-US" sz="2400" b="0" i="1" strike="noStrike" spc="-1">
                <a:solidFill>
                  <a:srgbClr val="C00000"/>
                </a:solidFill>
                <a:latin typeface="Arial"/>
              </a:rPr>
              <a:t>A large GAP exists between atmosphere-derived and UNFCCC total emissions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44" name="Group 22"/>
          <p:cNvGrpSpPr/>
          <p:nvPr/>
        </p:nvGrpSpPr>
        <p:grpSpPr>
          <a:xfrm>
            <a:off x="2487960" y="2093760"/>
            <a:ext cx="3325320" cy="2676240"/>
            <a:chOff x="2487960" y="2093760"/>
            <a:chExt cx="3325320" cy="2676240"/>
          </a:xfrm>
        </p:grpSpPr>
        <p:sp>
          <p:nvSpPr>
            <p:cNvPr id="145" name="Freeform: Shape 20"/>
            <p:cNvSpPr/>
            <p:nvPr/>
          </p:nvSpPr>
          <p:spPr>
            <a:xfrm>
              <a:off x="2487960" y="2093760"/>
              <a:ext cx="3325320" cy="2676240"/>
            </a:xfrm>
            <a:custGeom>
              <a:avLst/>
              <a:gdLst>
                <a:gd name="textAreaLeft" fmla="*/ 0 w 3325320"/>
                <a:gd name="textAreaRight" fmla="*/ 3325680 w 3325320"/>
                <a:gd name="textAreaTop" fmla="*/ 0 h 2676240"/>
                <a:gd name="textAreaBottom" fmla="*/ 2676600 h 2676240"/>
              </a:gdLst>
              <a:ahLst/>
              <a:cxnLst/>
              <a:rect l="textAreaLeft" t="textAreaTop" r="textAreaRight" b="textAreaBottom"/>
              <a:pathLst>
                <a:path w="3325845" h="2525513">
                  <a:moveTo>
                    <a:pt x="137814" y="1308100"/>
                  </a:moveTo>
                  <a:lnTo>
                    <a:pt x="137814" y="1308100"/>
                  </a:lnTo>
                  <a:cubicBezTo>
                    <a:pt x="180147" y="1286933"/>
                    <a:pt x="223141" y="1267039"/>
                    <a:pt x="264814" y="1244600"/>
                  </a:cubicBezTo>
                  <a:cubicBezTo>
                    <a:pt x="310104" y="1220213"/>
                    <a:pt x="299882" y="1211744"/>
                    <a:pt x="353714" y="1193800"/>
                  </a:cubicBezTo>
                  <a:cubicBezTo>
                    <a:pt x="374192" y="1186974"/>
                    <a:pt x="396142" y="1185783"/>
                    <a:pt x="417214" y="1181100"/>
                  </a:cubicBezTo>
                  <a:cubicBezTo>
                    <a:pt x="434253" y="1177314"/>
                    <a:pt x="451455" y="1173920"/>
                    <a:pt x="468014" y="1168400"/>
                  </a:cubicBezTo>
                  <a:cubicBezTo>
                    <a:pt x="489641" y="1161191"/>
                    <a:pt x="509887" y="1150209"/>
                    <a:pt x="531514" y="1143000"/>
                  </a:cubicBezTo>
                  <a:cubicBezTo>
                    <a:pt x="548073" y="1137480"/>
                    <a:pt x="565971" y="1136429"/>
                    <a:pt x="582314" y="1130300"/>
                  </a:cubicBezTo>
                  <a:cubicBezTo>
                    <a:pt x="600041" y="1123653"/>
                    <a:pt x="615713" y="1112358"/>
                    <a:pt x="633114" y="1104900"/>
                  </a:cubicBezTo>
                  <a:cubicBezTo>
                    <a:pt x="645419" y="1099627"/>
                    <a:pt x="658909" y="1097473"/>
                    <a:pt x="671214" y="1092200"/>
                  </a:cubicBezTo>
                  <a:cubicBezTo>
                    <a:pt x="699359" y="1080138"/>
                    <a:pt x="764105" y="1044757"/>
                    <a:pt x="785514" y="1028700"/>
                  </a:cubicBezTo>
                  <a:cubicBezTo>
                    <a:pt x="888488" y="951470"/>
                    <a:pt x="753278" y="1025768"/>
                    <a:pt x="874414" y="965200"/>
                  </a:cubicBezTo>
                  <a:cubicBezTo>
                    <a:pt x="997251" y="1057328"/>
                    <a:pt x="879734" y="954129"/>
                    <a:pt x="937914" y="1041400"/>
                  </a:cubicBezTo>
                  <a:cubicBezTo>
                    <a:pt x="1001108" y="1136192"/>
                    <a:pt x="989270" y="1004691"/>
                    <a:pt x="1064914" y="1193800"/>
                  </a:cubicBezTo>
                  <a:cubicBezTo>
                    <a:pt x="1084471" y="1242694"/>
                    <a:pt x="1084052" y="1265825"/>
                    <a:pt x="1128414" y="1295400"/>
                  </a:cubicBezTo>
                  <a:cubicBezTo>
                    <a:pt x="1139553" y="1302826"/>
                    <a:pt x="1153814" y="1303867"/>
                    <a:pt x="1166514" y="1308100"/>
                  </a:cubicBezTo>
                  <a:cubicBezTo>
                    <a:pt x="1179214" y="1320800"/>
                    <a:pt x="1190816" y="1334702"/>
                    <a:pt x="1204614" y="1346200"/>
                  </a:cubicBezTo>
                  <a:cubicBezTo>
                    <a:pt x="1276380" y="1406005"/>
                    <a:pt x="1277159" y="1363651"/>
                    <a:pt x="1407814" y="1333500"/>
                  </a:cubicBezTo>
                  <a:cubicBezTo>
                    <a:pt x="1502946" y="1238368"/>
                    <a:pt x="1449936" y="1268659"/>
                    <a:pt x="1560214" y="1231900"/>
                  </a:cubicBezTo>
                  <a:cubicBezTo>
                    <a:pt x="1581381" y="1210733"/>
                    <a:pt x="1599505" y="1186006"/>
                    <a:pt x="1623714" y="1168400"/>
                  </a:cubicBezTo>
                  <a:cubicBezTo>
                    <a:pt x="1666084" y="1137585"/>
                    <a:pt x="1727446" y="1121123"/>
                    <a:pt x="1776114" y="1104900"/>
                  </a:cubicBezTo>
                  <a:cubicBezTo>
                    <a:pt x="1814613" y="1066401"/>
                    <a:pt x="1843834" y="1033440"/>
                    <a:pt x="1890414" y="1003300"/>
                  </a:cubicBezTo>
                  <a:cubicBezTo>
                    <a:pt x="1939790" y="971351"/>
                    <a:pt x="1992122" y="944219"/>
                    <a:pt x="2042814" y="914400"/>
                  </a:cubicBezTo>
                  <a:cubicBezTo>
                    <a:pt x="2064090" y="901885"/>
                    <a:pt x="2085775" y="889992"/>
                    <a:pt x="2106314" y="876300"/>
                  </a:cubicBezTo>
                  <a:cubicBezTo>
                    <a:pt x="2131714" y="859367"/>
                    <a:pt x="2159336" y="845367"/>
                    <a:pt x="2182514" y="825500"/>
                  </a:cubicBezTo>
                  <a:lnTo>
                    <a:pt x="2347614" y="660400"/>
                  </a:lnTo>
                  <a:cubicBezTo>
                    <a:pt x="2368781" y="639233"/>
                    <a:pt x="2394510" y="621807"/>
                    <a:pt x="2411114" y="596900"/>
                  </a:cubicBezTo>
                  <a:cubicBezTo>
                    <a:pt x="2419581" y="584200"/>
                    <a:pt x="2424788" y="568571"/>
                    <a:pt x="2436514" y="558800"/>
                  </a:cubicBezTo>
                  <a:cubicBezTo>
                    <a:pt x="2451058" y="546680"/>
                    <a:pt x="2472168" y="544759"/>
                    <a:pt x="2487314" y="533400"/>
                  </a:cubicBezTo>
                  <a:cubicBezTo>
                    <a:pt x="2506472" y="519032"/>
                    <a:pt x="2519932" y="498185"/>
                    <a:pt x="2538114" y="482600"/>
                  </a:cubicBezTo>
                  <a:cubicBezTo>
                    <a:pt x="2549703" y="472667"/>
                    <a:pt x="2564625" y="467133"/>
                    <a:pt x="2576214" y="457200"/>
                  </a:cubicBezTo>
                  <a:cubicBezTo>
                    <a:pt x="2639835" y="402668"/>
                    <a:pt x="2609753" y="410838"/>
                    <a:pt x="2677814" y="368300"/>
                  </a:cubicBezTo>
                  <a:cubicBezTo>
                    <a:pt x="2722023" y="340669"/>
                    <a:pt x="2873384" y="285123"/>
                    <a:pt x="2881014" y="279400"/>
                  </a:cubicBezTo>
                  <a:cubicBezTo>
                    <a:pt x="2897947" y="266700"/>
                    <a:pt x="2913436" y="251802"/>
                    <a:pt x="2931814" y="241300"/>
                  </a:cubicBezTo>
                  <a:cubicBezTo>
                    <a:pt x="2945985" y="233202"/>
                    <a:pt x="3009717" y="218649"/>
                    <a:pt x="3020714" y="215900"/>
                  </a:cubicBezTo>
                  <a:cubicBezTo>
                    <a:pt x="3037647" y="203200"/>
                    <a:pt x="3054174" y="189938"/>
                    <a:pt x="3071514" y="177800"/>
                  </a:cubicBezTo>
                  <a:cubicBezTo>
                    <a:pt x="3096523" y="160294"/>
                    <a:pt x="3126128" y="148586"/>
                    <a:pt x="3147714" y="127000"/>
                  </a:cubicBezTo>
                  <a:cubicBezTo>
                    <a:pt x="3238881" y="35833"/>
                    <a:pt x="3202361" y="79537"/>
                    <a:pt x="3262014" y="0"/>
                  </a:cubicBezTo>
                  <a:cubicBezTo>
                    <a:pt x="3298867" y="196552"/>
                    <a:pt x="3321456" y="280207"/>
                    <a:pt x="3325514" y="495300"/>
                  </a:cubicBezTo>
                  <a:cubicBezTo>
                    <a:pt x="3327911" y="622348"/>
                    <a:pt x="3316663" y="749288"/>
                    <a:pt x="3312814" y="876300"/>
                  </a:cubicBezTo>
                  <a:cubicBezTo>
                    <a:pt x="3308196" y="1028689"/>
                    <a:pt x="3311516" y="1181468"/>
                    <a:pt x="3300114" y="1333500"/>
                  </a:cubicBezTo>
                  <a:cubicBezTo>
                    <a:pt x="3298698" y="1352379"/>
                    <a:pt x="3281361" y="1366573"/>
                    <a:pt x="3274714" y="1384300"/>
                  </a:cubicBezTo>
                  <a:cubicBezTo>
                    <a:pt x="3268585" y="1400643"/>
                    <a:pt x="3270088" y="1419625"/>
                    <a:pt x="3262014" y="1435100"/>
                  </a:cubicBezTo>
                  <a:cubicBezTo>
                    <a:pt x="3219023" y="1517500"/>
                    <a:pt x="3169144" y="1596120"/>
                    <a:pt x="3122314" y="1676400"/>
                  </a:cubicBezTo>
                  <a:cubicBezTo>
                    <a:pt x="3098049" y="1717997"/>
                    <a:pt x="3061373" y="1778821"/>
                    <a:pt x="3033414" y="1816100"/>
                  </a:cubicBezTo>
                  <a:cubicBezTo>
                    <a:pt x="3000969" y="1859359"/>
                    <a:pt x="2947827" y="1919563"/>
                    <a:pt x="2906414" y="1955800"/>
                  </a:cubicBezTo>
                  <a:cubicBezTo>
                    <a:pt x="2894927" y="1965851"/>
                    <a:pt x="2880362" y="1971829"/>
                    <a:pt x="2868314" y="1981200"/>
                  </a:cubicBezTo>
                  <a:cubicBezTo>
                    <a:pt x="2842215" y="2001499"/>
                    <a:pt x="2817932" y="2024045"/>
                    <a:pt x="2792114" y="2044700"/>
                  </a:cubicBezTo>
                  <a:cubicBezTo>
                    <a:pt x="2775586" y="2057923"/>
                    <a:pt x="2755552" y="2067138"/>
                    <a:pt x="2741314" y="2082800"/>
                  </a:cubicBezTo>
                  <a:cubicBezTo>
                    <a:pt x="2609994" y="2227252"/>
                    <a:pt x="2716909" y="2149870"/>
                    <a:pt x="2627014" y="2209800"/>
                  </a:cubicBezTo>
                  <a:cubicBezTo>
                    <a:pt x="2618547" y="2230967"/>
                    <a:pt x="2615292" y="2255062"/>
                    <a:pt x="2601614" y="2273300"/>
                  </a:cubicBezTo>
                  <a:cubicBezTo>
                    <a:pt x="2588914" y="2290233"/>
                    <a:pt x="2569192" y="2300898"/>
                    <a:pt x="2550814" y="2311400"/>
                  </a:cubicBezTo>
                  <a:cubicBezTo>
                    <a:pt x="2539191" y="2318042"/>
                    <a:pt x="2526051" y="2322940"/>
                    <a:pt x="2512714" y="2324100"/>
                  </a:cubicBezTo>
                  <a:cubicBezTo>
                    <a:pt x="2428260" y="2331444"/>
                    <a:pt x="2343381" y="2332567"/>
                    <a:pt x="2258714" y="2336800"/>
                  </a:cubicBezTo>
                  <a:cubicBezTo>
                    <a:pt x="2241781" y="2341033"/>
                    <a:pt x="2224473" y="2343980"/>
                    <a:pt x="2207914" y="2349500"/>
                  </a:cubicBezTo>
                  <a:cubicBezTo>
                    <a:pt x="2186287" y="2356709"/>
                    <a:pt x="2166408" y="2368902"/>
                    <a:pt x="2144414" y="2374900"/>
                  </a:cubicBezTo>
                  <a:cubicBezTo>
                    <a:pt x="2101490" y="2386607"/>
                    <a:pt x="2068479" y="2381118"/>
                    <a:pt x="2030114" y="2400300"/>
                  </a:cubicBezTo>
                  <a:cubicBezTo>
                    <a:pt x="2016462" y="2407126"/>
                    <a:pt x="2006634" y="2421314"/>
                    <a:pt x="1992014" y="2425700"/>
                  </a:cubicBezTo>
                  <a:cubicBezTo>
                    <a:pt x="1963342" y="2434302"/>
                    <a:pt x="1932565" y="2433045"/>
                    <a:pt x="1903114" y="2438400"/>
                  </a:cubicBezTo>
                  <a:cubicBezTo>
                    <a:pt x="1816011" y="2454237"/>
                    <a:pt x="1886755" y="2445665"/>
                    <a:pt x="1814214" y="2463800"/>
                  </a:cubicBezTo>
                  <a:cubicBezTo>
                    <a:pt x="1793273" y="2469035"/>
                    <a:pt x="1771881" y="2472267"/>
                    <a:pt x="1750714" y="2476500"/>
                  </a:cubicBezTo>
                  <a:cubicBezTo>
                    <a:pt x="1620429" y="2554671"/>
                    <a:pt x="1704419" y="2520365"/>
                    <a:pt x="1445914" y="2501900"/>
                  </a:cubicBezTo>
                  <a:cubicBezTo>
                    <a:pt x="1379606" y="2497164"/>
                    <a:pt x="1319998" y="2488243"/>
                    <a:pt x="1255414" y="2476500"/>
                  </a:cubicBezTo>
                  <a:cubicBezTo>
                    <a:pt x="1234176" y="2472639"/>
                    <a:pt x="1212986" y="2468483"/>
                    <a:pt x="1191914" y="2463800"/>
                  </a:cubicBezTo>
                  <a:cubicBezTo>
                    <a:pt x="1174875" y="2460014"/>
                    <a:pt x="1158047" y="2455333"/>
                    <a:pt x="1141114" y="2451100"/>
                  </a:cubicBezTo>
                  <a:cubicBezTo>
                    <a:pt x="1106748" y="2428189"/>
                    <a:pt x="1092497" y="2416413"/>
                    <a:pt x="1052214" y="2400300"/>
                  </a:cubicBezTo>
                  <a:cubicBezTo>
                    <a:pt x="999212" y="2379099"/>
                    <a:pt x="941399" y="2366203"/>
                    <a:pt x="887114" y="2349500"/>
                  </a:cubicBezTo>
                  <a:cubicBezTo>
                    <a:pt x="861524" y="2341626"/>
                    <a:pt x="836314" y="2332567"/>
                    <a:pt x="810914" y="2324100"/>
                  </a:cubicBezTo>
                  <a:cubicBezTo>
                    <a:pt x="798214" y="2319867"/>
                    <a:pt x="783953" y="2318826"/>
                    <a:pt x="772814" y="2311400"/>
                  </a:cubicBezTo>
                  <a:cubicBezTo>
                    <a:pt x="718962" y="2275498"/>
                    <a:pt x="748366" y="2292826"/>
                    <a:pt x="683914" y="2260600"/>
                  </a:cubicBezTo>
                  <a:cubicBezTo>
                    <a:pt x="536940" y="2270398"/>
                    <a:pt x="111179" y="2304841"/>
                    <a:pt x="48914" y="2260600"/>
                  </a:cubicBezTo>
                  <a:cubicBezTo>
                    <a:pt x="-41405" y="2196426"/>
                    <a:pt x="23514" y="2040467"/>
                    <a:pt x="10814" y="1930400"/>
                  </a:cubicBezTo>
                  <a:cubicBezTo>
                    <a:pt x="15047" y="1744133"/>
                    <a:pt x="12573" y="1557593"/>
                    <a:pt x="23514" y="1371600"/>
                  </a:cubicBezTo>
                  <a:cubicBezTo>
                    <a:pt x="25324" y="1340834"/>
                    <a:pt x="28619" y="1305894"/>
                    <a:pt x="48914" y="1282700"/>
                  </a:cubicBezTo>
                  <a:cubicBezTo>
                    <a:pt x="63659" y="1265849"/>
                    <a:pt x="158989" y="1270000"/>
                    <a:pt x="175914" y="1270000"/>
                  </a:cubicBezTo>
                  <a:lnTo>
                    <a:pt x="442614" y="1155700"/>
                  </a:lnTo>
                  <a:lnTo>
                    <a:pt x="442614" y="1155700"/>
                  </a:lnTo>
                </a:path>
              </a:pathLst>
            </a:custGeom>
            <a:solidFill>
              <a:schemeClr val="tx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lt1"/>
                </a:solidFill>
                <a:latin typeface="Aptos"/>
              </a:endParaRPr>
            </a:p>
          </p:txBody>
        </p:sp>
        <p:sp>
          <p:nvSpPr>
            <p:cNvPr id="146" name="TextBox 21"/>
            <p:cNvSpPr/>
            <p:nvPr/>
          </p:nvSpPr>
          <p:spPr>
            <a:xfrm>
              <a:off x="3863160" y="3587760"/>
              <a:ext cx="105732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3600" b="0" strike="noStrike" spc="-1">
                  <a:solidFill>
                    <a:srgbClr val="FF0000"/>
                  </a:solidFill>
                  <a:latin typeface="Aptos"/>
                </a:rPr>
                <a:t>GAP</a:t>
              </a:r>
              <a:endParaRPr lang="en-US" sz="3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47" name="TextBox 1"/>
          <p:cNvSpPr/>
          <p:nvPr/>
        </p:nvSpPr>
        <p:spPr>
          <a:xfrm>
            <a:off x="348840" y="6389640"/>
            <a:ext cx="4419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i="1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From Simmonds et al. (2020)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48" name="Straight Arrow Connector 2"/>
          <p:cNvCxnSpPr/>
          <p:nvPr/>
        </p:nvCxnSpPr>
        <p:spPr>
          <a:xfrm flipH="1">
            <a:off x="4140000" y="1777320"/>
            <a:ext cx="546480" cy="826200"/>
          </a:xfrm>
          <a:prstGeom prst="straightConnector1">
            <a:avLst/>
          </a:prstGeom>
          <a:ln w="28575">
            <a:solidFill>
              <a:srgbClr val="E97132"/>
            </a:solidFill>
            <a:tailEnd type="stealth" w="lg" len="lg"/>
          </a:ln>
        </p:spPr>
      </p:cxnSp>
      <p:cxnSp>
        <p:nvCxnSpPr>
          <p:cNvPr id="149" name="Straight Arrow Connector 4"/>
          <p:cNvCxnSpPr/>
          <p:nvPr/>
        </p:nvCxnSpPr>
        <p:spPr>
          <a:xfrm>
            <a:off x="4851360" y="1777320"/>
            <a:ext cx="520920" cy="229320"/>
          </a:xfrm>
          <a:prstGeom prst="straightConnector1">
            <a:avLst/>
          </a:prstGeom>
          <a:ln w="28575">
            <a:solidFill>
              <a:srgbClr val="156082"/>
            </a:solidFill>
            <a:tailEnd type="stealth" w="lg" len="lg"/>
          </a:ln>
        </p:spPr>
      </p:cxnSp>
      <p:sp>
        <p:nvSpPr>
          <p:cNvPr id="150" name="TextBox 3"/>
          <p:cNvSpPr/>
          <p:nvPr/>
        </p:nvSpPr>
        <p:spPr>
          <a:xfrm>
            <a:off x="8431200" y="3409920"/>
            <a:ext cx="386028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Substantial declines are reported from </a:t>
            </a:r>
            <a:r>
              <a:rPr lang="en-US" sz="2400" b="0" strike="noStrike" spc="-1">
                <a:solidFill>
                  <a:schemeClr val="accent4"/>
                </a:solidFill>
                <a:latin typeface="Arial"/>
              </a:rPr>
              <a:t>Annex1 countries</a:t>
            </a:r>
            <a:r>
              <a:rPr lang="en-US" sz="2400" b="0" strike="noStrike" spc="-1">
                <a:solidFill>
                  <a:schemeClr val="dk1"/>
                </a:solidFill>
                <a:latin typeface="Arial"/>
              </a:rPr>
              <a:t>; increases from </a:t>
            </a:r>
            <a:r>
              <a:rPr lang="en-US" sz="2400" b="0" strike="noStrike" spc="-1">
                <a:solidFill>
                  <a:schemeClr val="accent5"/>
                </a:solidFill>
                <a:latin typeface="Arial"/>
              </a:rPr>
              <a:t>non-Annex1 countries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TextBox 5"/>
          <p:cNvSpPr/>
          <p:nvPr/>
        </p:nvSpPr>
        <p:spPr>
          <a:xfrm>
            <a:off x="1549440" y="2895480"/>
            <a:ext cx="100872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accent1"/>
                </a:solidFill>
                <a:latin typeface="Aptos"/>
              </a:rPr>
              <a:t>NOAA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2000" b="0" strike="noStrike" spc="-1">
                <a:solidFill>
                  <a:schemeClr val="accent2"/>
                </a:solidFill>
                <a:latin typeface="Aptos"/>
              </a:rPr>
              <a:t>AGAGE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2" name="Kuva 15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01" t="-203101" r="-203101" b="-203101"/>
          <a:stretch>
            <a:fillRect/>
          </a:stretch>
        </p:blipFill>
        <p:spPr>
          <a:xfrm>
            <a:off x="10052280" y="4718160"/>
            <a:ext cx="205704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836506B-139E-46FA-8E96-CA50B406EBEB}" type="slidenum">
              <a:t>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0"/>
    </mc:Choice>
    <mc:Fallback xmlns:p15="http://schemas.microsoft.com/office/powerpoint/2012/main" xmlns="">
      <p:transition spd="slow" advTm="39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15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3453</TotalTime>
  <Words>1258</Words>
  <Application>Microsoft Office PowerPoint</Application>
  <PresentationFormat>Laajakuva</PresentationFormat>
  <Paragraphs>191</Paragraphs>
  <Slides>14</Slides>
  <Notes>1</Notes>
  <HiddenSlides>0</HiddenSlides>
  <MMClips>14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OpenSymbol</vt:lpstr>
      <vt:lpstr>Symbol</vt:lpstr>
      <vt:lpstr>Wingdings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Steve Montzka</dc:creator>
  <dc:description/>
  <cp:lastModifiedBy>Reinikainen Tapio</cp:lastModifiedBy>
  <cp:revision>100</cp:revision>
  <dcterms:created xsi:type="dcterms:W3CDTF">2025-10-15T19:29:10Z</dcterms:created>
  <dcterms:modified xsi:type="dcterms:W3CDTF">2025-11-03T09:07:22Z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14</vt:r8>
  </property>
  <property fmtid="{D5CDD505-2E9C-101B-9397-08002B2CF9AE}" pid="3" name="Notes">
    <vt:r8>1</vt:r8>
  </property>
  <property fmtid="{D5CDD505-2E9C-101B-9397-08002B2CF9AE}" pid="4" name="PresentationFormat">
    <vt:lpwstr>Widescreen</vt:lpwstr>
  </property>
  <property fmtid="{D5CDD505-2E9C-101B-9397-08002B2CF9AE}" pid="5" name="Slides">
    <vt:r8>14</vt:r8>
  </property>
</Properties>
</file>