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13"/>
  </p:notesMasterIdLst>
  <p:sldIdLst>
    <p:sldId id="258" r:id="rId3"/>
    <p:sldId id="326" r:id="rId4"/>
    <p:sldId id="451" r:id="rId5"/>
    <p:sldId id="266" r:id="rId6"/>
    <p:sldId id="455" r:id="rId7"/>
    <p:sldId id="461" r:id="rId8"/>
    <p:sldId id="456" r:id="rId9"/>
    <p:sldId id="457" r:id="rId10"/>
    <p:sldId id="459" r:id="rId11"/>
    <p:sldId id="284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39" d="100"/>
          <a:sy n="39" d="100"/>
        </p:scale>
        <p:origin x="748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32445A-299F-48DB-967F-90FD008CAE76}" type="datetimeFigureOut">
              <a:rPr lang="en-IE" smtClean="0"/>
              <a:t>03/11/2025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44B842-FD2F-44CF-AB36-F379351FD21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585819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myintracomm.ec.europa.eu/corp/intellectual-property/Documents/2019_Reuse-guidelines%28CC-BY%29.pdf" TargetMode="External"/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dirty="0"/>
              <a:t>Update/add/delete parts of the</a:t>
            </a:r>
            <a:r>
              <a:rPr lang="en-IE" baseline="0" dirty="0"/>
              <a:t> copy right notice where appropriate.</a:t>
            </a:r>
          </a:p>
          <a:p>
            <a:r>
              <a:rPr lang="en-IE" baseline="0" dirty="0"/>
              <a:t>More information: </a:t>
            </a:r>
            <a:r>
              <a:rPr lang="en-GB" dirty="0">
                <a:hlinkClick r:id="rId3"/>
              </a:rPr>
              <a:t>https://myintracomm.ec.europa.eu/corp/intellectual-property/Documents/2019_Reuse-guidelines%28CC-BY%29.pdf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9CF2995-AB43-4B7C-B8CD-9DC7C3692A9C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075199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9C2611-D7F7-BDC1-8C46-AF164E1345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3F74D1-C97B-8F22-B9AC-6DC5D37F09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BF6193-E250-870F-EC57-38149FF285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D8D0C-E128-4DD2-8C61-81F8F08A8BA5}" type="datetimeFigureOut">
              <a:rPr lang="en-IE" smtClean="0"/>
              <a:t>03/11/2025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FEC138-0AA5-7A7A-5DA8-186A5449A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89CFC6-9208-D0F3-492A-7097C8578F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AD02C-C73A-4184-B355-5010AF035D6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0232719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6F9E9-5FBA-0490-7742-5DD38C688A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3BA771-FE60-D307-FF1C-0682A7D541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0C4DC6-F082-1E42-5396-B0D791A8E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D8D0C-E128-4DD2-8C61-81F8F08A8BA5}" type="datetimeFigureOut">
              <a:rPr lang="en-IE" smtClean="0"/>
              <a:t>03/11/2025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2F2499-2A05-6F2F-452E-BE5A535A89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9DBC0F-7DB2-3C0F-44F7-EA43E197E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AD02C-C73A-4184-B355-5010AF035D6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07916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5AF0CBF-6509-95E3-F195-E8FB1BBCD3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C4D802-8F51-E714-8A3E-2B518F7FA4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026D6D-D8C2-A982-B04F-A50AB6E67B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D8D0C-E128-4DD2-8C61-81F8F08A8BA5}" type="datetimeFigureOut">
              <a:rPr lang="en-IE" smtClean="0"/>
              <a:t>03/11/2025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10FBE3-5D23-1DE2-4664-851BF0298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91B786-02BC-C975-B618-66B580F59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AD02C-C73A-4184-B355-5010AF035D6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8104854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0" y="1078173"/>
            <a:ext cx="12192000" cy="5779827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</p:spPr>
        <p:txBody>
          <a:bodyPr wrap="none" anchor="t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</p:spPr>
        <p:txBody>
          <a:bodyPr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557903"/>
            <a:ext cx="5040313" cy="528998"/>
          </a:xfrm>
        </p:spPr>
        <p:txBody>
          <a:bodyPr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096388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0" y="1078173"/>
            <a:ext cx="12192000" cy="5779827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</p:spPr>
        <p:txBody>
          <a:bodyPr wrap="none" anchor="t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</p:spPr>
        <p:txBody>
          <a:bodyPr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557903"/>
            <a:ext cx="5040313" cy="528998"/>
          </a:xfrm>
        </p:spPr>
        <p:txBody>
          <a:bodyPr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169867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850288"/>
            <a:ext cx="12192000" cy="501834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0" y="1078174"/>
            <a:ext cx="12192000" cy="2890800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872647"/>
          </a:xfrm>
        </p:spPr>
        <p:txBody>
          <a:bodyPr anchor="t">
            <a:norm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1071351" y="3067468"/>
            <a:ext cx="10065224" cy="897754"/>
          </a:xfrm>
        </p:spPr>
        <p:txBody>
          <a:bodyPr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783535"/>
            <a:ext cx="5040313" cy="528998"/>
          </a:xfrm>
        </p:spPr>
        <p:txBody>
          <a:bodyPr anchor="b" anchorCtr="0"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799461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802219"/>
            <a:ext cx="12192000" cy="6059194"/>
          </a:xfrm>
          <a:prstGeom prst="rect">
            <a:avLst/>
          </a:prstGeom>
        </p:spPr>
      </p:pic>
      <p:sp>
        <p:nvSpPr>
          <p:cNvPr id="14" name="Rectangle 13"/>
          <p:cNvSpPr/>
          <p:nvPr userDrawn="1"/>
        </p:nvSpPr>
        <p:spPr>
          <a:xfrm>
            <a:off x="5289" y="1078173"/>
            <a:ext cx="12197346" cy="5783239"/>
          </a:xfrm>
          <a:prstGeom prst="rect">
            <a:avLst/>
          </a:prstGeom>
          <a:solidFill>
            <a:srgbClr val="024EA2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</p:spPr>
        <p:txBody>
          <a:bodyPr wrap="none" anchor="t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</p:spPr>
        <p:txBody>
          <a:bodyPr wrap="none"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16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557903"/>
            <a:ext cx="5040313" cy="528998"/>
          </a:xfrm>
        </p:spPr>
        <p:txBody>
          <a:bodyPr wrap="none"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594057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hap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0189" y="1122363"/>
            <a:ext cx="10676038" cy="2387600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accent5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0189" y="3602038"/>
            <a:ext cx="10676038" cy="1655762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6C79FD-C571-418B-AB0F-5EE936C85276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0"/>
            <a:ext cx="0" cy="3295934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27715" y="6045257"/>
            <a:ext cx="1718512" cy="451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01077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Slide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33852" y="6045865"/>
            <a:ext cx="1716200" cy="450546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2387600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3295934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1070189" y="3602038"/>
            <a:ext cx="10156297" cy="1655762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868603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 (option 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12192000" cy="342899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1240348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2362711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838200" y="4160826"/>
            <a:ext cx="10889439" cy="1620145"/>
          </a:xfrm>
        </p:spPr>
        <p:txBody>
          <a:bodyPr>
            <a:noAutofit/>
          </a:bodyPr>
          <a:lstStyle>
            <a:lvl1pPr marL="0" indent="0" algn="l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176312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 (option 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12192000" cy="342899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1240348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accent5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2362711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838200" y="4160826"/>
            <a:ext cx="10889439" cy="1620145"/>
          </a:xfrm>
        </p:spPr>
        <p:txBody>
          <a:bodyPr>
            <a:noAutofit/>
          </a:bodyPr>
          <a:lstStyle>
            <a:lvl1pPr marL="0" indent="0" algn="l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64459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51A903-C546-BF23-B5C7-431CEB1A07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F415CA-67D4-0CA0-D6E9-57595BF283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9FB6CD-99A6-0182-7568-86BFF6F08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D8D0C-E128-4DD2-8C61-81F8F08A8BA5}" type="datetimeFigureOut">
              <a:rPr lang="en-IE" smtClean="0"/>
              <a:t>03/11/2025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586861-A87B-F55C-6E65-426BD52491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93FB34-E035-E311-986B-5DC28DF44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AD02C-C73A-4184-B355-5010AF035D6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4659886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905699" cy="3881904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lvl1pPr>
            <a:lvl2pPr>
              <a:lnSpc>
                <a:spcPct val="100000"/>
              </a:lnSpc>
              <a:spcAft>
                <a:spcPts val="1800"/>
              </a:spcAft>
              <a:defRPr/>
            </a:lvl2pPr>
            <a:lvl3pPr>
              <a:lnSpc>
                <a:spcPct val="100000"/>
              </a:lnSpc>
              <a:spcAft>
                <a:spcPts val="1800"/>
              </a:spcAft>
              <a:defRPr/>
            </a:lvl3pPr>
            <a:lvl4pPr>
              <a:lnSpc>
                <a:spcPct val="100000"/>
              </a:lnSpc>
              <a:spcAft>
                <a:spcPts val="1800"/>
              </a:spcAft>
              <a:defRPr/>
            </a:lvl4pPr>
            <a:lvl5pPr>
              <a:lnSpc>
                <a:spcPct val="100000"/>
              </a:lnSpc>
              <a:spcAft>
                <a:spcPts val="1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41395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5328000" cy="3906435"/>
          </a:xfrm>
        </p:spPr>
        <p:txBody>
          <a:bodyPr>
            <a:noAutofit/>
          </a:bodyPr>
          <a:lstStyle>
            <a:lvl1pPr>
              <a:spcAft>
                <a:spcPts val="1800"/>
              </a:spcAft>
              <a:defRPr/>
            </a:lvl1pPr>
            <a:lvl2pPr>
              <a:spcAft>
                <a:spcPts val="1800"/>
              </a:spcAft>
              <a:defRPr/>
            </a:lvl2pPr>
            <a:lvl3pPr>
              <a:spcAft>
                <a:spcPts val="1800"/>
              </a:spcAft>
              <a:defRPr/>
            </a:lvl3pPr>
            <a:lvl4pPr>
              <a:spcAft>
                <a:spcPts val="1800"/>
              </a:spcAft>
              <a:defRPr/>
            </a:lvl4pPr>
            <a:lvl5pPr>
              <a:spcAft>
                <a:spcPts val="1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2250" y="1825625"/>
            <a:ext cx="5328000" cy="3906435"/>
          </a:xfrm>
          <a:noFill/>
        </p:spPr>
        <p:txBody>
          <a:bodyPr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1990220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5328000" cy="3906435"/>
          </a:xfrm>
        </p:spPr>
        <p:txBody>
          <a:bodyPr>
            <a:noAutofit/>
          </a:bodyPr>
          <a:lstStyle>
            <a:lvl3pPr>
              <a:spcBef>
                <a:spcPts val="0"/>
              </a:spcBef>
              <a:defRPr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2250" y="1825625"/>
            <a:ext cx="5328000" cy="3906435"/>
          </a:xfrm>
        </p:spPr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3988393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6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604979" y="1825625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8371761" y="1825625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cxnSp>
        <p:nvCxnSpPr>
          <p:cNvPr id="12" name="Straight Connector 11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112653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wrap="square" anchor="b">
            <a:no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097331"/>
          </a:xfrm>
        </p:spPr>
        <p:txBody>
          <a:bodyPr wrap="square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noFill/>
        </p:spPr>
        <p:txBody>
          <a:bodyPr wrap="square" anchor="b">
            <a:no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097331"/>
          </a:xfrm>
        </p:spPr>
        <p:txBody>
          <a:bodyPr wrap="square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12" name="Straight Connector 11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0664997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6200982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59635" y="-59635"/>
            <a:ext cx="6155635" cy="6983896"/>
          </a:xfrm>
          <a:solidFill>
            <a:schemeClr val="bg2"/>
          </a:solidFill>
          <a:ln w="28575">
            <a:solidFill>
              <a:schemeClr val="accent5"/>
            </a:solidFill>
          </a:ln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3214048" y="1992573"/>
            <a:ext cx="8550322" cy="36166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9447" y="743802"/>
            <a:ext cx="544923" cy="544923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38331" y="1992572"/>
            <a:ext cx="8226040" cy="3616657"/>
          </a:xfrm>
          <a:solidFill>
            <a:schemeClr val="bg1"/>
          </a:solidFill>
        </p:spPr>
        <p:txBody>
          <a:bodyPr lIns="360000" tIns="360000" rIns="360000" bIns="360000" anchor="ctr" anchorCtr="0">
            <a:noAutofit/>
          </a:bodyPr>
          <a:lstStyle>
            <a:lvl1pPr marL="0" indent="0">
              <a:buFontTx/>
              <a:buNone/>
              <a:defRPr i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260358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and Content (half p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7056" y="1825625"/>
            <a:ext cx="4926841" cy="3769957"/>
          </a:xfrm>
        </p:spPr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6817056" y="482860"/>
            <a:ext cx="4669266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7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46383" y="-46383"/>
            <a:ext cx="6142383" cy="6964017"/>
          </a:xfrm>
          <a:solidFill>
            <a:schemeClr val="bg2"/>
          </a:solidFill>
          <a:ln w="28575">
            <a:solidFill>
              <a:schemeClr val="accent5"/>
            </a:solidFill>
          </a:ln>
        </p:spPr>
        <p:txBody>
          <a:bodyPr/>
          <a:lstStyle/>
          <a:p>
            <a:r>
              <a:rPr lang="en-US"/>
              <a:t>Click icon to add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795329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970722" y="2284667"/>
            <a:ext cx="3141663" cy="2090737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7901451" y="2284668"/>
            <a:ext cx="3141663" cy="2090737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4436086" y="2284667"/>
            <a:ext cx="3141663" cy="2090737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1206774" y="4038684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7"/>
          </p:nvPr>
        </p:nvSpPr>
        <p:spPr>
          <a:xfrm>
            <a:off x="4672139" y="4041944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8137503" y="4037437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4513015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3713869" y="2159957"/>
            <a:ext cx="2461591" cy="1638158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3713868" y="3968881"/>
            <a:ext cx="2461591" cy="1638158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6324547" y="2159956"/>
            <a:ext cx="2461593" cy="1638159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8935227" y="3968880"/>
            <a:ext cx="2520000" cy="1638158"/>
          </a:xfrm>
          <a:noFill/>
        </p:spPr>
        <p:txBody>
          <a:bodyPr tIns="90000"/>
          <a:lstStyle>
            <a:lvl1pPr marL="0" indent="0" algn="l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1033617" y="2159957"/>
            <a:ext cx="2520000" cy="1638159"/>
          </a:xfrm>
          <a:noFill/>
        </p:spPr>
        <p:txBody>
          <a:bodyPr tIns="90000"/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19"/>
          </p:nvPr>
        </p:nvSpPr>
        <p:spPr>
          <a:xfrm>
            <a:off x="6324549" y="3968880"/>
            <a:ext cx="2461591" cy="1638158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7" name="Text Placeholder 12"/>
          <p:cNvSpPr>
            <a:spLocks noGrp="1"/>
          </p:cNvSpPr>
          <p:nvPr>
            <p:ph type="body" sz="quarter" idx="20"/>
          </p:nvPr>
        </p:nvSpPr>
        <p:spPr>
          <a:xfrm>
            <a:off x="1033617" y="3968881"/>
            <a:ext cx="2520000" cy="1638158"/>
          </a:xfrm>
          <a:noFill/>
        </p:spPr>
        <p:txBody>
          <a:bodyPr tIns="90000"/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ext Placeholder 12"/>
          <p:cNvSpPr>
            <a:spLocks noGrp="1"/>
          </p:cNvSpPr>
          <p:nvPr>
            <p:ph type="body" sz="quarter" idx="21"/>
          </p:nvPr>
        </p:nvSpPr>
        <p:spPr>
          <a:xfrm>
            <a:off x="8966322" y="2159956"/>
            <a:ext cx="2520000" cy="1638159"/>
          </a:xfrm>
          <a:noFill/>
        </p:spPr>
        <p:txBody>
          <a:bodyPr tIns="90000"/>
          <a:lstStyle>
            <a:lvl1pPr marL="0" indent="0" algn="l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36843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5C620D-077C-64F7-E96F-F44D1A5A1F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177383-96A1-4AAA-0226-5B0FBDD677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E53CFC-CB0D-8B0F-72BA-E86AC8AA7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D8D0C-E128-4DD2-8C61-81F8F08A8BA5}" type="datetimeFigureOut">
              <a:rPr lang="en-IE" smtClean="0"/>
              <a:t>03/11/2025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C535BC-23B4-973D-DA43-BA8212C5A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32F864-D13D-AE73-A214-8A8F9F8C77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AD02C-C73A-4184-B355-5010AF035D6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24883790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3429000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646643"/>
            <a:ext cx="10515600" cy="782357"/>
          </a:xfrm>
          <a:solidFill>
            <a:schemeClr val="bg1"/>
          </a:solidFill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</p:nvPr>
        </p:nvSpPr>
        <p:spPr>
          <a:xfrm>
            <a:off x="838200" y="3630613"/>
            <a:ext cx="10515600" cy="20351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879832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656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1F14D6-4804-938A-584C-3F6512245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32B5FF-5F19-E828-ACA5-8BED103462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619F04-EBFC-63E8-48D8-527CD3AB28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0BFCC0-7E0C-5942-082E-10912BD42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D8D0C-E128-4DD2-8C61-81F8F08A8BA5}" type="datetimeFigureOut">
              <a:rPr lang="en-IE" smtClean="0"/>
              <a:t>03/11/2025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1C62E7-C253-EACC-08F0-98C4F47A5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076BA6-6593-0B1D-A73C-911D523A8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AD02C-C73A-4184-B355-5010AF035D6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44462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CA5478-398B-59B4-22B3-3B663DD03D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DF252C-764E-2FAE-56F6-2740BD7F65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3727C6-1A42-5928-4B6C-406A6657A3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7CF786E-9251-D6AC-C905-7FAD68D2F0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E1CF08E-9B15-71D3-2515-CD8F043DB0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A0230EF-02B1-EAB4-59B9-695D84E1BA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D8D0C-E128-4DD2-8C61-81F8F08A8BA5}" type="datetimeFigureOut">
              <a:rPr lang="en-IE" smtClean="0"/>
              <a:t>03/11/2025</a:t>
            </a:fld>
            <a:endParaRPr lang="en-I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03E5FE-46EC-5E5D-3B82-45BA670358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D432F3D-2D25-5C31-F18C-B48FAE1C3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AD02C-C73A-4184-B355-5010AF035D6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69023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096F1F-5087-2E99-BD1B-535C78FDCC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47B3CE1-928C-D1A4-57CC-71DBA3B985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D8D0C-E128-4DD2-8C61-81F8F08A8BA5}" type="datetimeFigureOut">
              <a:rPr lang="en-IE" smtClean="0"/>
              <a:t>03/11/2025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0E299AD-0B1F-5E8D-C209-A9254CF06D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66846F0-8C23-7120-774C-1D51395FC2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AD02C-C73A-4184-B355-5010AF035D6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033301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4E7C05A-C5A4-EE65-0BDE-DBEC1DB9F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D8D0C-E128-4DD2-8C61-81F8F08A8BA5}" type="datetimeFigureOut">
              <a:rPr lang="en-IE" smtClean="0"/>
              <a:t>03/11/2025</a:t>
            </a:fld>
            <a:endParaRPr lang="en-I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24DC148-A84A-9BEC-F183-1C1629868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21FEC1-59BE-3A83-F868-C383D2FCE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AD02C-C73A-4184-B355-5010AF035D6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84860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D01811-4005-86E2-9672-4B6E7FF4E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40178E-D74C-AC9F-6800-E86D777CCA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7D9779-DE65-E1E9-335E-126981DCAA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700A93-30A2-DBE6-20E4-48FC446B55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D8D0C-E128-4DD2-8C61-81F8F08A8BA5}" type="datetimeFigureOut">
              <a:rPr lang="en-IE" smtClean="0"/>
              <a:t>03/11/2025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445489-EF6C-E9AF-A0C1-5EC90038DD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04184A-F46A-C8ED-79D3-A42076018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AD02C-C73A-4184-B355-5010AF035D6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305928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2DFDBE-F659-E319-FECE-FDCC86D0D3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37240E9-BD71-F918-6A91-B619E50406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6968D9-7882-C5E1-4675-9298C7D7C7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ACF796-9C78-EDF2-B071-4E46B25B1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D8D0C-E128-4DD2-8C61-81F8F08A8BA5}" type="datetimeFigureOut">
              <a:rPr lang="en-IE" smtClean="0"/>
              <a:t>03/11/2025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62DD90-CA4E-0E25-270D-7BD2C52E0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5B3A26-0CDA-1551-8CF2-012D9C2D4B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AD02C-C73A-4184-B355-5010AF035D6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920075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1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15.xml"/><Relationship Id="rId21" Type="http://schemas.openxmlformats.org/officeDocument/2006/relationships/image" Target="../media/image2.png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slideLayout" Target="../slideLayouts/slideLayout29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20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19" Type="http://schemas.openxmlformats.org/officeDocument/2006/relationships/slideLayout" Target="../slideLayouts/slideLayout31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8774A6A-0809-F6C0-955D-40CE826294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B1068E-3A5F-34F7-0F9E-7C76EFD037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A07CB1-9A58-DE4C-F58D-45D175C214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3D8D0C-E128-4DD2-8C61-81F8F08A8BA5}" type="datetimeFigureOut">
              <a:rPr lang="en-IE" smtClean="0"/>
              <a:t>03/11/2025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5030D2-98D1-13AE-54E1-4849C2B798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91C1D0-2324-EEAE-F59E-0546C57C20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0AD02C-C73A-4184-B355-5010AF035D6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937017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8819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13128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6C79FD-C571-418B-AB0F-5EE936C85276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33852" y="6045988"/>
            <a:ext cx="1715733" cy="450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8628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  <p:sldLayoutId id="2147483679" r:id="rId18"/>
    <p:sldLayoutId id="2147483680" r:id="rId1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arno.kaschl@ec.europa.e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12.png"/><Relationship Id="rId4" Type="http://schemas.openxmlformats.org/officeDocument/2006/relationships/hyperlink" Target="https://creativecommons.org/licenses/by/4.0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GB" b="1" dirty="0"/>
              <a:t>EU regulatory measures to </a:t>
            </a:r>
            <a:br>
              <a:rPr lang="en-GB" b="1" dirty="0"/>
            </a:br>
            <a:r>
              <a:rPr lang="en-GB" b="1" dirty="0"/>
              <a:t>phase out SF</a:t>
            </a:r>
            <a:r>
              <a:rPr lang="en-GB" b="1" baseline="-25000" dirty="0"/>
              <a:t>6</a:t>
            </a:r>
            <a:r>
              <a:rPr lang="en-GB" b="1" dirty="0"/>
              <a:t> in switchgear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1071350" y="4597663"/>
            <a:ext cx="10065224" cy="897754"/>
          </a:xfrm>
        </p:spPr>
        <p:txBody>
          <a:bodyPr/>
          <a:lstStyle/>
          <a:p>
            <a:r>
              <a:rPr lang="en-GB" dirty="0"/>
              <a:t>DG CLIMA, European Commission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3400927" y="5717701"/>
            <a:ext cx="8046106" cy="528998"/>
          </a:xfrm>
        </p:spPr>
        <p:txBody>
          <a:bodyPr/>
          <a:lstStyle/>
          <a:p>
            <a:r>
              <a:rPr lang="en-GB" dirty="0">
                <a:solidFill>
                  <a:srgbClr val="FFFF00"/>
                </a:solidFill>
              </a:rPr>
              <a:t>Accra Helsinki Group, SF6 side event, 3 November 2025</a:t>
            </a:r>
          </a:p>
        </p:txBody>
      </p:sp>
    </p:spTree>
    <p:extLst>
      <p:ext uri="{BB962C8B-B14F-4D97-AF65-F5344CB8AC3E}">
        <p14:creationId xmlns:p14="http://schemas.microsoft.com/office/powerpoint/2010/main" val="11213718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8801" y="2680008"/>
            <a:ext cx="10774099" cy="1240348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IE" dirty="0">
                <a:solidFill>
                  <a:srgbClr val="0070C0"/>
                </a:solidFill>
              </a:rPr>
              <a:t>Thank you</a:t>
            </a:r>
            <a:br>
              <a:rPr lang="en-IE" dirty="0"/>
            </a:br>
            <a:br>
              <a:rPr lang="en-IE" dirty="0"/>
            </a:br>
            <a:r>
              <a:rPr lang="en-IE" sz="2400" dirty="0">
                <a:solidFill>
                  <a:srgbClr val="0070C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arno.kaschl@ec.europa.eu</a:t>
            </a:r>
            <a:br>
              <a:rPr lang="en-IE" sz="2400" dirty="0">
                <a:solidFill>
                  <a:srgbClr val="0070C0"/>
                </a:solidFill>
              </a:rPr>
            </a:br>
            <a:br>
              <a:rPr lang="en-IE" sz="2400" dirty="0">
                <a:solidFill>
                  <a:srgbClr val="0070C0"/>
                </a:solidFill>
              </a:rPr>
            </a:br>
            <a:r>
              <a:rPr lang="en-IE" sz="1800" dirty="0">
                <a:solidFill>
                  <a:srgbClr val="0070C0"/>
                </a:solidFill>
              </a:rPr>
              <a:t>https://climate.ec.europa.eu/eu-action/fluorinated-greenhouse-gases/eu-legislation-control-f-gases_en</a:t>
            </a:r>
            <a:endParaRPr lang="en-GB" sz="1800" dirty="0">
              <a:solidFill>
                <a:srgbClr val="0070C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9575" y="4646435"/>
            <a:ext cx="8941016" cy="1853519"/>
          </a:xfrm>
        </p:spPr>
        <p:txBody>
          <a:bodyPr wrap="square" anchor="b" anchorCtr="0"/>
          <a:lstStyle/>
          <a:p>
            <a:r>
              <a:rPr lang="en-US" sz="1050" b="1" dirty="0"/>
              <a:t>© European Union 2020</a:t>
            </a:r>
          </a:p>
          <a:p>
            <a:r>
              <a:rPr lang="en-US" sz="1050" dirty="0"/>
              <a:t>Unless otherwise noted the reuse of this presentation is </a:t>
            </a:r>
            <a:r>
              <a:rPr lang="en-US" sz="1050" dirty="0" err="1"/>
              <a:t>authorised</a:t>
            </a:r>
            <a:r>
              <a:rPr lang="en-US" sz="1050" dirty="0"/>
              <a:t> under the </a:t>
            </a:r>
            <a:r>
              <a:rPr lang="en-US" sz="1050" dirty="0">
                <a:hlinkClick r:id="rId4"/>
              </a:rPr>
              <a:t>CC BY 4.0 </a:t>
            </a:r>
            <a:r>
              <a:rPr lang="en-US" sz="1050" dirty="0"/>
              <a:t>license. For any use or reproduction of elements that are not owned by the EU, permission may need to be sought directly from the respective right holders.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524" y="4858246"/>
            <a:ext cx="1023496" cy="358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36193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6F2A6DD-CF56-9B99-7146-0583873174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08006" y="1484626"/>
            <a:ext cx="7305103" cy="4839050"/>
          </a:xfrm>
          <a:prstGeom prst="rect">
            <a:avLst/>
          </a:prstGeom>
        </p:spPr>
      </p:pic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685800" y="1099689"/>
            <a:ext cx="11299041" cy="936625"/>
          </a:xfrm>
        </p:spPr>
        <p:txBody>
          <a:bodyPr/>
          <a:lstStyle/>
          <a:p>
            <a:pPr algn="r"/>
            <a:r>
              <a:rPr lang="fr-BE" altLang="en-US" sz="3600" b="1" dirty="0"/>
              <a:t>   </a:t>
            </a:r>
            <a:br>
              <a:rPr lang="fr-BE" altLang="en-US" sz="3600" b="1" dirty="0">
                <a:solidFill>
                  <a:srgbClr val="034EA2"/>
                </a:solidFill>
                <a:latin typeface="EC Square Sans Pro Extra Black" panose="020B0506040000020004" pitchFamily="34" charset="0"/>
              </a:rPr>
            </a:br>
            <a:br>
              <a:rPr lang="fr-BE" altLang="en-US" sz="3600" b="1" dirty="0">
                <a:solidFill>
                  <a:srgbClr val="034EA2"/>
                </a:solidFill>
                <a:latin typeface="EC Square Sans Pro Extra Black" panose="020B0506040000020004" pitchFamily="34" charset="0"/>
              </a:rPr>
            </a:br>
            <a:r>
              <a:rPr lang="de-DE" altLang="en-US" sz="3200" b="1" dirty="0" err="1">
                <a:solidFill>
                  <a:srgbClr val="034EA2"/>
                </a:solidFill>
                <a:latin typeface="EC Square Sans Cond Pro" panose="020B0506040000020004" pitchFamily="34" charset="0"/>
              </a:rPr>
              <a:t>F</a:t>
            </a:r>
            <a:r>
              <a:rPr lang="de-DE" sz="3200" b="1" dirty="0" err="1">
                <a:latin typeface="EC Square Sans Cond Pro" panose="020B0506040000020004" pitchFamily="34" charset="0"/>
              </a:rPr>
              <a:t>luorinated</a:t>
            </a:r>
            <a:r>
              <a:rPr lang="de-DE" sz="3200" b="1" dirty="0">
                <a:latin typeface="EC Square Sans Cond Pro" panose="020B0506040000020004" pitchFamily="34" charset="0"/>
              </a:rPr>
              <a:t> GHGs („F-gases“) </a:t>
            </a:r>
            <a:r>
              <a:rPr lang="de-DE" sz="3200" b="1" dirty="0" err="1">
                <a:latin typeface="EC Square Sans Cond Pro" panose="020B0506040000020004" pitchFamily="34" charset="0"/>
              </a:rPr>
              <a:t>supplied</a:t>
            </a:r>
            <a:r>
              <a:rPr lang="de-DE" sz="3200" b="1" dirty="0">
                <a:latin typeface="EC Square Sans Cond Pro" panose="020B0506040000020004" pitchFamily="34" charset="0"/>
              </a:rPr>
              <a:t> </a:t>
            </a:r>
            <a:r>
              <a:rPr lang="de-DE" sz="3200" b="1" dirty="0" err="1">
                <a:latin typeface="EC Square Sans Cond Pro" panose="020B0506040000020004" pitchFamily="34" charset="0"/>
              </a:rPr>
              <a:t>to</a:t>
            </a:r>
            <a:r>
              <a:rPr lang="de-DE" sz="3200" b="1" dirty="0">
                <a:latin typeface="EC Square Sans Cond Pro" panose="020B0506040000020004" pitchFamily="34" charset="0"/>
              </a:rPr>
              <a:t> </a:t>
            </a:r>
            <a:r>
              <a:rPr lang="de-DE" sz="3200" b="1" dirty="0" err="1">
                <a:latin typeface="EC Square Sans Cond Pro" panose="020B0506040000020004" pitchFamily="34" charset="0"/>
              </a:rPr>
              <a:t>the</a:t>
            </a:r>
            <a:r>
              <a:rPr lang="de-DE" sz="3200" b="1" dirty="0">
                <a:latin typeface="EC Square Sans Cond Pro" panose="020B0506040000020004" pitchFamily="34" charset="0"/>
              </a:rPr>
              <a:t> EU </a:t>
            </a:r>
            <a:r>
              <a:rPr lang="de-DE" sz="3200" b="1" dirty="0" err="1">
                <a:latin typeface="EC Square Sans Cond Pro" panose="020B0506040000020004" pitchFamily="34" charset="0"/>
              </a:rPr>
              <a:t>market</a:t>
            </a:r>
            <a:r>
              <a:rPr lang="de-DE" sz="3200" b="1" dirty="0">
                <a:latin typeface="EC Square Sans Cond Pro" panose="020B0506040000020004" pitchFamily="34" charset="0"/>
              </a:rPr>
              <a:t> (% CO2e)</a:t>
            </a:r>
            <a:br>
              <a:rPr lang="fr-BE" altLang="en-US" sz="4400" dirty="0">
                <a:latin typeface="EC Square Sans Pro Medium" panose="020B0500000000020004" pitchFamily="34" charset="0"/>
              </a:rPr>
            </a:br>
            <a:r>
              <a:rPr lang="fr-BE" altLang="en-US" sz="4400" dirty="0">
                <a:latin typeface="EC Square Sans Pro Medium" panose="020B0500000000020004" pitchFamily="34" charset="0"/>
              </a:rPr>
              <a:t> </a:t>
            </a:r>
            <a:br>
              <a:rPr lang="fr-BE" altLang="en-US" dirty="0">
                <a:latin typeface="EC Square Sans Pro Medium" panose="020B0500000000020004" pitchFamily="34" charset="0"/>
              </a:rPr>
            </a:br>
            <a:endParaRPr lang="fr-BE" altLang="en-US" dirty="0">
              <a:latin typeface="EC Square Sans Pro Medium" panose="020B0500000000020004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1038517"/>
              </p:ext>
            </p:extLst>
          </p:nvPr>
        </p:nvGraphicFramePr>
        <p:xfrm>
          <a:off x="971550" y="1297286"/>
          <a:ext cx="3105150" cy="4943016"/>
        </p:xfrm>
        <a:graphic>
          <a:graphicData uri="http://schemas.openxmlformats.org/drawingml/2006/table">
            <a:tbl>
              <a:tblPr/>
              <a:tblGrid>
                <a:gridCol w="14382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668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952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0863" algn="l"/>
                          <a:tab pos="4140200" algn="l"/>
                          <a:tab pos="4230688" algn="l"/>
                        </a:tabLst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Greenhouse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20863" algn="l"/>
                          <a:tab pos="4140200" algn="l"/>
                          <a:tab pos="4230688" algn="l"/>
                        </a:tabLst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Gas</a:t>
                      </a:r>
                      <a:endParaRPr kumimoji="0" lang="en-GB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140200" algn="l"/>
                          <a:tab pos="4230688" algn="l"/>
                        </a:tabLst>
                      </a:pPr>
                      <a:r>
                        <a:rPr kumimoji="0" lang="de-D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GWP</a:t>
                      </a:r>
                      <a:endParaRPr kumimoji="0" lang="en-GB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140200" algn="l"/>
                          <a:tab pos="4230688" algn="l"/>
                        </a:tabLst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 (AR 4 or 6*, 100 years)</a:t>
                      </a: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711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1169988" algn="l"/>
                          <a:tab pos="4140200" algn="l"/>
                          <a:tab pos="4230688" algn="l"/>
                        </a:tabLst>
                      </a:pPr>
                      <a:r>
                        <a:rPr kumimoji="0" lang="en-GB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CO</a:t>
                      </a:r>
                      <a:r>
                        <a:rPr kumimoji="0" lang="en-GB" sz="12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en-GB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4140200" algn="l"/>
                          <a:tab pos="4230688" algn="l"/>
                        </a:tabLst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711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1169988" algn="l"/>
                          <a:tab pos="2155825" algn="l"/>
                          <a:tab pos="4140200" algn="l"/>
                          <a:tab pos="4230688" algn="l"/>
                        </a:tabLst>
                      </a:pPr>
                      <a:r>
                        <a:rPr kumimoji="0" lang="en-GB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CH4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4140200" algn="l"/>
                          <a:tab pos="4230688" algn="l"/>
                        </a:tabLst>
                      </a:pPr>
                      <a:r>
                        <a:rPr kumimoji="0" lang="en-GB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25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711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1169988" algn="l"/>
                          <a:tab pos="1820863" algn="l"/>
                          <a:tab pos="2155825" algn="l"/>
                          <a:tab pos="4140200" algn="l"/>
                          <a:tab pos="4230688" algn="l"/>
                        </a:tabLst>
                      </a:pPr>
                      <a:r>
                        <a:rPr kumimoji="0" lang="en-GB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N2O  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1820863" algn="l"/>
                          <a:tab pos="4140200" algn="l"/>
                          <a:tab pos="4230688" algn="l"/>
                        </a:tabLst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298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711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1169988" algn="l"/>
                          <a:tab pos="1820863" algn="l"/>
                          <a:tab pos="2155825" algn="l"/>
                          <a:tab pos="4140200" algn="l"/>
                          <a:tab pos="4230688" algn="l"/>
                        </a:tabLst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HFC</a:t>
                      </a: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 134a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1820863" algn="l"/>
                          <a:tab pos="4140200" algn="l"/>
                          <a:tab pos="4230688" algn="l"/>
                        </a:tabLst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1 430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711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1169988" algn="l"/>
                          <a:tab pos="1820863" algn="l"/>
                          <a:tab pos="2155825" algn="l"/>
                          <a:tab pos="4140200" algn="l"/>
                          <a:tab pos="4230688" algn="l"/>
                        </a:tabLst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HFC 404A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1820863" algn="l"/>
                          <a:tab pos="4140200" algn="l"/>
                          <a:tab pos="4230688" algn="l"/>
                        </a:tabLst>
                      </a:pPr>
                      <a:r>
                        <a:rPr kumimoji="0" lang="en-GB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3 922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711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1169988" algn="l"/>
                          <a:tab pos="1820863" algn="l"/>
                          <a:tab pos="2155825" algn="l"/>
                          <a:tab pos="4140200" algn="l"/>
                          <a:tab pos="4230688" algn="l"/>
                        </a:tabLst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HFC 410A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1820863" algn="l"/>
                          <a:tab pos="4140200" algn="l"/>
                          <a:tab pos="4230688" algn="l"/>
                        </a:tabLst>
                      </a:pPr>
                      <a:r>
                        <a:rPr kumimoji="0" lang="de-D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2 088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711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1169988" algn="l"/>
                          <a:tab pos="1820863" algn="l"/>
                          <a:tab pos="2155825" algn="l"/>
                          <a:tab pos="4140200" algn="l"/>
                          <a:tab pos="4230688" algn="l"/>
                        </a:tabLst>
                      </a:pPr>
                      <a:r>
                        <a:rPr kumimoji="0" lang="de-D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HFC 125</a:t>
                      </a:r>
                      <a:endParaRPr kumimoji="0" lang="en-GB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1820863" algn="l"/>
                          <a:tab pos="4140200" algn="l"/>
                          <a:tab pos="4230688" algn="l"/>
                        </a:tabLst>
                      </a:pPr>
                      <a:r>
                        <a:rPr kumimoji="0" lang="de-D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3 500</a:t>
                      </a: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711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1169988" algn="l"/>
                          <a:tab pos="1820863" algn="l"/>
                          <a:tab pos="2155825" algn="l"/>
                          <a:tab pos="4140200" algn="l"/>
                          <a:tab pos="4230688" algn="l"/>
                        </a:tabLst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HFC 23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1820863" algn="l"/>
                          <a:tab pos="4140200" algn="l"/>
                          <a:tab pos="4230688" algn="l"/>
                        </a:tabLst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14 800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7994926"/>
                  </a:ext>
                </a:extLst>
              </a:tr>
              <a:tr h="35711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1169988" algn="l"/>
                          <a:tab pos="1820863" algn="l"/>
                          <a:tab pos="2155825" algn="l"/>
                          <a:tab pos="4140200" algn="l"/>
                          <a:tab pos="4230688" algn="l"/>
                        </a:tabLst>
                      </a:pPr>
                      <a:r>
                        <a:rPr kumimoji="0" lang="de-D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PFCs</a:t>
                      </a:r>
                      <a:endParaRPr kumimoji="0" lang="en-GB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820863" algn="l"/>
                          <a:tab pos="4140200" algn="l"/>
                          <a:tab pos="4230688" algn="l"/>
                        </a:tabLst>
                        <a:defRPr/>
                      </a:pPr>
                      <a:r>
                        <a:rPr kumimoji="0" lang="de-D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ca. 7 400 – 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820863" algn="l"/>
                          <a:tab pos="4140200" algn="l"/>
                          <a:tab pos="4230688" algn="l"/>
                        </a:tabLst>
                        <a:defRPr/>
                      </a:pPr>
                      <a:r>
                        <a:rPr kumimoji="0" lang="de-D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12 400</a:t>
                      </a: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711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1169988" algn="l"/>
                          <a:tab pos="1820863" algn="l"/>
                          <a:tab pos="2155825" algn="l"/>
                          <a:tab pos="4140200" algn="l"/>
                          <a:tab pos="4230688" algn="l"/>
                        </a:tabLst>
                        <a:defRPr/>
                      </a:pPr>
                      <a:r>
                        <a:rPr kumimoji="0" lang="de-D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SF</a:t>
                      </a:r>
                      <a:r>
                        <a:rPr kumimoji="0" lang="de-DE" sz="1800" b="1" i="0" u="none" strike="noStrike" cap="none" normalizeH="0" baseline="-2500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6</a:t>
                      </a:r>
                      <a:endParaRPr kumimoji="0" lang="en-GB" sz="1800" b="1" i="0" u="none" strike="noStrike" cap="none" normalizeH="0" baseline="-2500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820863" algn="l"/>
                          <a:tab pos="4140200" algn="l"/>
                          <a:tab pos="4230688" algn="l"/>
                        </a:tabLst>
                        <a:defRPr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24 300* 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711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1169988" algn="l"/>
                          <a:tab pos="1820863" algn="l"/>
                          <a:tab pos="2155825" algn="l"/>
                          <a:tab pos="4140200" algn="l"/>
                          <a:tab pos="4230688" algn="l"/>
                        </a:tabLst>
                        <a:defRPr/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NF</a:t>
                      </a:r>
                      <a:r>
                        <a:rPr kumimoji="0" lang="en-GB" sz="18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1820863" algn="l"/>
                          <a:tab pos="4140200" algn="l"/>
                          <a:tab pos="4230688" algn="l"/>
                        </a:tabLst>
                        <a:defRPr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17 400*</a:t>
                      </a:r>
                    </a:p>
                  </a:txBody>
                  <a:tcPr marL="68580" marR="68580" marT="0" marB="0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3325916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5836627" y="5837519"/>
            <a:ext cx="6716111" cy="7925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350" b="0" i="0" u="none" strike="noStrike" kern="120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200" b="0" i="0" u="none" strike="noStrike" kern="1200" cap="none" spc="0" normalizeH="0" baseline="0" noProof="0" dirty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000" b="0" i="1" u="none" strike="noStrike" kern="1200" cap="none" spc="0" normalizeH="0" baseline="0" noProof="0" dirty="0" err="1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Source</a:t>
            </a:r>
            <a:r>
              <a:rPr kumimoji="0" lang="es-ES" sz="1000" b="0" i="1" u="none" strike="noStrike" kern="120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: </a:t>
            </a:r>
            <a:r>
              <a:rPr kumimoji="0" lang="es-ES" sz="1000" b="0" i="1" u="none" strike="noStrike" kern="1200" cap="none" spc="0" normalizeH="0" baseline="0" noProof="0" dirty="0" err="1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European</a:t>
            </a:r>
            <a:r>
              <a:rPr kumimoji="0" lang="es-ES" sz="1000" b="0" i="1" u="none" strike="noStrike" kern="120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s-ES" sz="1000" b="0" i="1" u="none" strike="noStrike" kern="1200" cap="none" spc="0" normalizeH="0" baseline="0" noProof="0" dirty="0" err="1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Environmental</a:t>
            </a:r>
            <a:r>
              <a:rPr kumimoji="0" lang="es-ES" sz="1000" b="0" i="1" u="none" strike="noStrike" kern="120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Agency 2024 -</a:t>
            </a: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000" b="0" i="1" u="none" strike="noStrike" kern="1200" cap="none" spc="0" normalizeH="0" baseline="0" noProof="0" dirty="0" err="1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Report</a:t>
            </a:r>
            <a:r>
              <a:rPr kumimoji="0" lang="es-ES" sz="1000" b="0" i="1" u="none" strike="noStrike" kern="120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s-ES" sz="1000" b="0" i="1" u="none" strike="noStrike" kern="1200" cap="none" spc="0" normalizeH="0" baseline="0" noProof="0" dirty="0" err="1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on</a:t>
            </a:r>
            <a:r>
              <a:rPr kumimoji="0" lang="es-ES" sz="1000" b="0" i="1" u="none" strike="noStrike" kern="120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s-ES" sz="1000" b="0" i="1" u="none" strike="noStrike" kern="1200" cap="none" spc="0" normalizeH="0" baseline="0" noProof="0" dirty="0" err="1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fluorinated</a:t>
            </a:r>
            <a:r>
              <a:rPr kumimoji="0" lang="es-ES" sz="1000" b="0" i="1" u="none" strike="noStrike" kern="120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s-ES" sz="1000" b="0" i="1" u="none" strike="noStrike" kern="1200" cap="none" spc="0" normalizeH="0" baseline="0" noProof="0" dirty="0" err="1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greenhouse</a:t>
            </a:r>
            <a:r>
              <a:rPr kumimoji="0" lang="es-ES" sz="1000" b="0" i="1" u="none" strike="noStrike" kern="120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gases</a:t>
            </a:r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1207B49F-0892-58EC-CB09-566D9B12AA39}"/>
              </a:ext>
            </a:extLst>
          </p:cNvPr>
          <p:cNvSpPr/>
          <p:nvPr/>
        </p:nvSpPr>
        <p:spPr>
          <a:xfrm rot="12930511">
            <a:off x="10668643" y="5433868"/>
            <a:ext cx="550258" cy="18152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solidFill>
                <a:srgbClr val="FF0000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2C5DCC2-E67D-051A-215C-FEB486791734}"/>
              </a:ext>
            </a:extLst>
          </p:cNvPr>
          <p:cNvSpPr txBox="1"/>
          <p:nvPr/>
        </p:nvSpPr>
        <p:spPr>
          <a:xfrm>
            <a:off x="4848079" y="1436149"/>
            <a:ext cx="27460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dirty="0"/>
          </a:p>
          <a:p>
            <a:r>
              <a:rPr lang="de-DE" b="1" dirty="0">
                <a:solidFill>
                  <a:srgbClr val="00B050"/>
                </a:solidFill>
              </a:rPr>
              <a:t>EU </a:t>
            </a:r>
            <a:r>
              <a:rPr lang="de-DE" b="1" dirty="0" err="1">
                <a:solidFill>
                  <a:srgbClr val="00B050"/>
                </a:solidFill>
              </a:rPr>
              <a:t>supply</a:t>
            </a:r>
            <a:r>
              <a:rPr lang="de-DE" b="1" dirty="0">
                <a:solidFill>
                  <a:srgbClr val="00B050"/>
                </a:solidFill>
              </a:rPr>
              <a:t> </a:t>
            </a:r>
            <a:r>
              <a:rPr lang="de-DE" b="1" dirty="0" err="1">
                <a:solidFill>
                  <a:srgbClr val="00B050"/>
                </a:solidFill>
              </a:rPr>
              <a:t>to</a:t>
            </a:r>
            <a:r>
              <a:rPr lang="de-DE" b="1" dirty="0">
                <a:solidFill>
                  <a:srgbClr val="00B050"/>
                </a:solidFill>
              </a:rPr>
              <a:t> </a:t>
            </a:r>
            <a:r>
              <a:rPr lang="de-DE" b="1" dirty="0" err="1">
                <a:solidFill>
                  <a:srgbClr val="00B050"/>
                </a:solidFill>
              </a:rPr>
              <a:t>the</a:t>
            </a:r>
            <a:r>
              <a:rPr lang="de-DE" b="1" dirty="0">
                <a:solidFill>
                  <a:srgbClr val="00B050"/>
                </a:solidFill>
              </a:rPr>
              <a:t> </a:t>
            </a:r>
            <a:r>
              <a:rPr lang="de-DE" b="1" dirty="0" err="1">
                <a:solidFill>
                  <a:srgbClr val="00B050"/>
                </a:solidFill>
              </a:rPr>
              <a:t>market</a:t>
            </a:r>
            <a:r>
              <a:rPr lang="de-DE" b="1" dirty="0">
                <a:solidFill>
                  <a:srgbClr val="00B050"/>
                </a:solidFill>
              </a:rPr>
              <a:t> of F-gases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35016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5661843" y="1749568"/>
            <a:ext cx="6120581" cy="3906435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GB" b="1" dirty="0">
                <a:solidFill>
                  <a:srgbClr val="00B050"/>
                </a:solidFill>
              </a:rPr>
              <a:t>New (3</a:t>
            </a:r>
            <a:r>
              <a:rPr lang="en-GB" b="1" baseline="30000" dirty="0">
                <a:solidFill>
                  <a:srgbClr val="00B050"/>
                </a:solidFill>
              </a:rPr>
              <a:t>rd</a:t>
            </a:r>
            <a:r>
              <a:rPr lang="en-GB" b="1" dirty="0">
                <a:solidFill>
                  <a:srgbClr val="00B050"/>
                </a:solidFill>
              </a:rPr>
              <a:t>) EU F-gas Regulation </a:t>
            </a:r>
            <a:r>
              <a:rPr lang="en-GB" dirty="0"/>
              <a:t>11 April 2024 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en-GB" sz="1800" dirty="0">
                <a:sym typeface="Wingdings" panose="05000000000000000000" pitchFamily="2" charset="2"/>
              </a:rPr>
              <a:t>           </a:t>
            </a:r>
            <a:r>
              <a:rPr lang="en-GB" sz="1800" dirty="0"/>
              <a:t>Rules immediately apply in all 27 EU Member 	States</a:t>
            </a:r>
          </a:p>
          <a:p>
            <a:pPr>
              <a:spcAft>
                <a:spcPts val="1200"/>
              </a:spcAft>
            </a:pPr>
            <a:r>
              <a:rPr lang="en-GB" dirty="0"/>
              <a:t>Significantly higher ambition in line with the </a:t>
            </a:r>
            <a:r>
              <a:rPr lang="en-GB" b="1" dirty="0">
                <a:solidFill>
                  <a:srgbClr val="00B050"/>
                </a:solidFill>
              </a:rPr>
              <a:t>Green Deal</a:t>
            </a:r>
          </a:p>
          <a:p>
            <a:pPr lvl="1">
              <a:spcAft>
                <a:spcPts val="1200"/>
              </a:spcAft>
            </a:pPr>
            <a:r>
              <a:rPr lang="en-GB" sz="1800" b="1" dirty="0">
                <a:highlight>
                  <a:srgbClr val="FFFF00"/>
                </a:highlight>
              </a:rPr>
              <a:t>Phase-out of HFCs </a:t>
            </a:r>
            <a:r>
              <a:rPr lang="en-GB" sz="1800" b="1" dirty="0"/>
              <a:t>by 2050, Reduction to 95% by 2030</a:t>
            </a:r>
          </a:p>
          <a:p>
            <a:pPr lvl="1">
              <a:spcAft>
                <a:spcPts val="1200"/>
              </a:spcAft>
            </a:pPr>
            <a:r>
              <a:rPr lang="en-GB" sz="1800" b="1" dirty="0">
                <a:highlight>
                  <a:srgbClr val="FFFF00"/>
                </a:highlight>
              </a:rPr>
              <a:t>Many new restrictions </a:t>
            </a:r>
            <a:r>
              <a:rPr lang="en-GB" sz="1800" b="1" dirty="0"/>
              <a:t>in products &amp; equipment, including on other F-</a:t>
            </a:r>
            <a:r>
              <a:rPr lang="en-GB" sz="1800" b="1" dirty="0" err="1"/>
              <a:t>gses</a:t>
            </a:r>
            <a:r>
              <a:rPr lang="en-GB" sz="1800" b="1" dirty="0"/>
              <a:t> </a:t>
            </a:r>
            <a:r>
              <a:rPr lang="en-GB" sz="1800" b="1" dirty="0">
                <a:solidFill>
                  <a:srgbClr val="00B050"/>
                </a:solidFill>
              </a:rPr>
              <a:t>and SF6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70721" y="482860"/>
            <a:ext cx="10811703" cy="782357"/>
          </a:xfrm>
        </p:spPr>
        <p:txBody>
          <a:bodyPr/>
          <a:lstStyle/>
          <a:p>
            <a:r>
              <a:rPr lang="en-GB" b="1" dirty="0">
                <a:latin typeface="EC Square Sans Cond Pro Medium" panose="020B0606000000020004" pitchFamily="34" charset="0"/>
              </a:rPr>
              <a:t>New Rules for EU policies on F-gases</a:t>
            </a:r>
          </a:p>
        </p:txBody>
      </p:sp>
      <p:pic>
        <p:nvPicPr>
          <p:cNvPr id="9" name="Content Placeholder 8" descr="A building with flags in front of it&#10;&#10;Description automatically generated">
            <a:extLst>
              <a:ext uri="{FF2B5EF4-FFF2-40B4-BE49-F238E27FC236}">
                <a16:creationId xmlns:a16="http://schemas.microsoft.com/office/drawing/2014/main" id="{5B1764E7-EFDF-300E-7BAE-B741F0C202F8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722" y="1942608"/>
            <a:ext cx="4450842" cy="3229043"/>
          </a:xfrm>
        </p:spPr>
      </p:pic>
    </p:spTree>
    <p:extLst>
      <p:ext uri="{BB962C8B-B14F-4D97-AF65-F5344CB8AC3E}">
        <p14:creationId xmlns:p14="http://schemas.microsoft.com/office/powerpoint/2010/main" val="16296126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latin typeface="EC Square Sans Pro Medium" panose="020B0500000000020004" pitchFamily="34" charset="0"/>
              </a:rPr>
              <a:t>Evaluation of 2014 F-gas Regulation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13F9752-8D50-4ADB-9F49-348722C3A8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0483" y="1659840"/>
            <a:ext cx="6308617" cy="307855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6616384-20AC-46F5-91C6-F86591F8FA11}"/>
              </a:ext>
            </a:extLst>
          </p:cNvPr>
          <p:cNvSpPr txBox="1"/>
          <p:nvPr/>
        </p:nvSpPr>
        <p:spPr>
          <a:xfrm>
            <a:off x="1349228" y="3362325"/>
            <a:ext cx="486030" cy="461665"/>
          </a:xfrm>
          <a:prstGeom prst="rect">
            <a:avLst/>
          </a:prstGeom>
          <a:noFill/>
          <a:ln w="22225">
            <a:noFill/>
          </a:ln>
        </p:spPr>
        <p:txBody>
          <a:bodyPr wrap="none" rtlCol="0">
            <a:spAutoFit/>
          </a:bodyPr>
          <a:lstStyle/>
          <a:p>
            <a:r>
              <a:rPr lang="de-DE" sz="2400" b="1" dirty="0">
                <a:solidFill>
                  <a:srgbClr val="FF0000"/>
                </a:solidFill>
                <a:sym typeface="Wingdings" panose="05000000000000000000" pitchFamily="2" charset="2"/>
              </a:rPr>
              <a:t></a:t>
            </a:r>
            <a:endParaRPr lang="en-IE" sz="2400" b="1" dirty="0">
              <a:solidFill>
                <a:srgbClr val="FF0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690101-D52F-10D5-1A3D-4CB0A2BC9ED3}"/>
              </a:ext>
            </a:extLst>
          </p:cNvPr>
          <p:cNvSpPr txBox="1"/>
          <p:nvPr/>
        </p:nvSpPr>
        <p:spPr>
          <a:xfrm>
            <a:off x="659498" y="4749339"/>
            <a:ext cx="11138047" cy="155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sz="1600" b="1" dirty="0"/>
              <a:t>Not a </a:t>
            </a:r>
            <a:r>
              <a:rPr lang="de-DE" sz="1600" b="1" dirty="0" err="1"/>
              <a:t>lot</a:t>
            </a:r>
            <a:r>
              <a:rPr lang="de-DE" sz="1600" b="1" dirty="0"/>
              <a:t> of </a:t>
            </a:r>
            <a:r>
              <a:rPr lang="de-DE" sz="1600" b="1" dirty="0" err="1"/>
              <a:t>progress</a:t>
            </a:r>
            <a:r>
              <a:rPr lang="de-DE" sz="1600" b="1" dirty="0"/>
              <a:t> </a:t>
            </a:r>
            <a:r>
              <a:rPr lang="de-DE" sz="1600" dirty="0" err="1"/>
              <a:t>made</a:t>
            </a:r>
            <a:r>
              <a:rPr lang="de-DE" sz="1600" dirty="0"/>
              <a:t> on </a:t>
            </a:r>
            <a:r>
              <a:rPr lang="de-DE" sz="1600" dirty="0" err="1"/>
              <a:t>reducing</a:t>
            </a:r>
            <a:r>
              <a:rPr lang="de-DE" sz="1600" dirty="0"/>
              <a:t> SF</a:t>
            </a:r>
            <a:r>
              <a:rPr lang="de-DE" sz="1600" baseline="-25000" dirty="0"/>
              <a:t>6</a:t>
            </a:r>
            <a:r>
              <a:rPr lang="de-DE" sz="1600" dirty="0"/>
              <a:t> with </a:t>
            </a:r>
            <a:r>
              <a:rPr lang="de-DE" sz="1600" dirty="0" err="1"/>
              <a:t>previous</a:t>
            </a:r>
            <a:r>
              <a:rPr lang="de-DE" sz="1600" dirty="0"/>
              <a:t> </a:t>
            </a:r>
            <a:r>
              <a:rPr lang="de-DE" sz="1600" dirty="0" err="1"/>
              <a:t>rules</a:t>
            </a:r>
            <a:endParaRPr lang="de-DE" sz="1600" dirty="0"/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sz="1600" dirty="0"/>
              <a:t>A </a:t>
            </a:r>
            <a:r>
              <a:rPr lang="de-DE" sz="1600" dirty="0" err="1"/>
              <a:t>lot</a:t>
            </a:r>
            <a:r>
              <a:rPr lang="de-DE" sz="1600" dirty="0"/>
              <a:t> of </a:t>
            </a:r>
            <a:r>
              <a:rPr lang="de-DE" sz="1600" b="1" dirty="0" err="1"/>
              <a:t>ageing</a:t>
            </a:r>
            <a:r>
              <a:rPr lang="de-DE" sz="1600" b="1" dirty="0"/>
              <a:t> </a:t>
            </a:r>
            <a:r>
              <a:rPr lang="de-DE" sz="1600" b="1" dirty="0" err="1"/>
              <a:t>switchgear</a:t>
            </a:r>
            <a:r>
              <a:rPr lang="de-DE" sz="1600" b="1" dirty="0"/>
              <a:t> </a:t>
            </a:r>
            <a:r>
              <a:rPr lang="de-DE" sz="1600" dirty="0" err="1"/>
              <a:t>from</a:t>
            </a:r>
            <a:r>
              <a:rPr lang="de-DE" sz="1600" dirty="0"/>
              <a:t> </a:t>
            </a:r>
            <a:r>
              <a:rPr lang="de-DE" sz="1600" dirty="0" err="1"/>
              <a:t>the</a:t>
            </a:r>
            <a:r>
              <a:rPr lang="de-DE" sz="1600" dirty="0"/>
              <a:t> 70s and 80s </a:t>
            </a:r>
            <a:r>
              <a:rPr lang="de-DE" sz="1600" dirty="0" err="1"/>
              <a:t>is</a:t>
            </a:r>
            <a:r>
              <a:rPr lang="de-DE" sz="1600" dirty="0"/>
              <a:t> due </a:t>
            </a:r>
            <a:r>
              <a:rPr lang="de-DE" sz="1600" dirty="0" err="1"/>
              <a:t>for</a:t>
            </a:r>
            <a:r>
              <a:rPr lang="de-DE" sz="1600" dirty="0"/>
              <a:t> </a:t>
            </a:r>
            <a:r>
              <a:rPr lang="de-DE" sz="1600" dirty="0" err="1"/>
              <a:t>replacement</a:t>
            </a:r>
            <a:r>
              <a:rPr lang="de-DE" sz="1600" dirty="0"/>
              <a:t> 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sz="1600" dirty="0"/>
              <a:t>New </a:t>
            </a:r>
            <a:r>
              <a:rPr lang="de-DE" sz="1600" b="1" dirty="0" err="1"/>
              <a:t>energy</a:t>
            </a:r>
            <a:r>
              <a:rPr lang="de-DE" sz="1600" b="1" dirty="0"/>
              <a:t> </a:t>
            </a:r>
            <a:r>
              <a:rPr lang="de-DE" sz="1600" b="1" dirty="0" err="1"/>
              <a:t>policies</a:t>
            </a:r>
            <a:r>
              <a:rPr lang="de-DE" sz="1600" b="1" dirty="0"/>
              <a:t> and </a:t>
            </a:r>
            <a:r>
              <a:rPr lang="de-DE" sz="1600" b="1" dirty="0" err="1"/>
              <a:t>renewables</a:t>
            </a:r>
            <a:r>
              <a:rPr lang="de-DE" sz="1600" b="1" dirty="0"/>
              <a:t> </a:t>
            </a:r>
            <a:r>
              <a:rPr lang="de-DE" sz="1600" dirty="0" err="1"/>
              <a:t>require</a:t>
            </a:r>
            <a:r>
              <a:rPr lang="de-DE" sz="1600" dirty="0"/>
              <a:t> </a:t>
            </a:r>
            <a:r>
              <a:rPr lang="de-DE" sz="1600" dirty="0" err="1"/>
              <a:t>grid</a:t>
            </a:r>
            <a:r>
              <a:rPr lang="de-DE" sz="1600" dirty="0"/>
              <a:t> </a:t>
            </a:r>
            <a:r>
              <a:rPr lang="de-DE" sz="1600" dirty="0" err="1"/>
              <a:t>develoment</a:t>
            </a:r>
            <a:r>
              <a:rPr lang="de-DE" sz="1600" dirty="0"/>
              <a:t> and </a:t>
            </a:r>
            <a:r>
              <a:rPr lang="de-DE" sz="1600" dirty="0" err="1"/>
              <a:t>upgrading</a:t>
            </a:r>
            <a:r>
              <a:rPr lang="de-DE" sz="1600" dirty="0"/>
              <a:t> with </a:t>
            </a:r>
            <a:r>
              <a:rPr lang="de-DE" sz="1600" dirty="0" err="1"/>
              <a:t>new</a:t>
            </a:r>
            <a:r>
              <a:rPr lang="de-DE" sz="1600" dirty="0"/>
              <a:t> </a:t>
            </a:r>
            <a:r>
              <a:rPr lang="de-DE" sz="1600" dirty="0" err="1"/>
              <a:t>switchgear</a:t>
            </a:r>
            <a:r>
              <a:rPr lang="de-DE" sz="1600" dirty="0"/>
              <a:t> </a:t>
            </a:r>
            <a:r>
              <a:rPr lang="de-DE" sz="1600" dirty="0" err="1"/>
              <a:t>deployed</a:t>
            </a:r>
            <a:endParaRPr lang="de-DE" sz="1600" dirty="0"/>
          </a:p>
          <a:p>
            <a:pPr marL="266700">
              <a:spcAft>
                <a:spcPts val="600"/>
              </a:spcAft>
            </a:pPr>
            <a:r>
              <a:rPr lang="de-DE" sz="1600" dirty="0">
                <a:sym typeface="Wingdings" panose="05000000000000000000" pitchFamily="2" charset="2"/>
              </a:rPr>
              <a:t> </a:t>
            </a:r>
            <a:r>
              <a:rPr lang="de-DE" sz="1600" dirty="0" err="1">
                <a:sym typeface="Wingdings" panose="05000000000000000000" pitchFamily="2" charset="2"/>
              </a:rPr>
              <a:t>Under</a:t>
            </a:r>
            <a:r>
              <a:rPr lang="de-DE" sz="1600" dirty="0">
                <a:sym typeface="Wingdings" panose="05000000000000000000" pitchFamily="2" charset="2"/>
              </a:rPr>
              <a:t> BAU, </a:t>
            </a:r>
            <a:r>
              <a:rPr lang="de-DE" sz="1600" dirty="0" err="1">
                <a:sym typeface="Wingdings" panose="05000000000000000000" pitchFamily="2" charset="2"/>
              </a:rPr>
              <a:t>we</a:t>
            </a:r>
            <a:r>
              <a:rPr lang="de-DE" sz="1600" dirty="0">
                <a:sym typeface="Wingdings" panose="05000000000000000000" pitchFamily="2" charset="2"/>
              </a:rPr>
              <a:t> </a:t>
            </a:r>
            <a:r>
              <a:rPr lang="de-DE" sz="1600" dirty="0" err="1">
                <a:sym typeface="Wingdings" panose="05000000000000000000" pitchFamily="2" charset="2"/>
              </a:rPr>
              <a:t>would</a:t>
            </a:r>
            <a:r>
              <a:rPr lang="de-DE" sz="1600" dirty="0">
                <a:sym typeface="Wingdings" panose="05000000000000000000" pitchFamily="2" charset="2"/>
              </a:rPr>
              <a:t> </a:t>
            </a:r>
            <a:r>
              <a:rPr lang="de-DE" sz="1600" dirty="0" err="1">
                <a:sym typeface="Wingdings" panose="05000000000000000000" pitchFamily="2" charset="2"/>
              </a:rPr>
              <a:t>risk</a:t>
            </a:r>
            <a:r>
              <a:rPr lang="de-DE" sz="1600" dirty="0">
                <a:sym typeface="Wingdings" panose="05000000000000000000" pitchFamily="2" charset="2"/>
              </a:rPr>
              <a:t> </a:t>
            </a:r>
            <a:r>
              <a:rPr lang="de-DE" sz="1600" dirty="0" err="1">
                <a:sym typeface="Wingdings" panose="05000000000000000000" pitchFamily="2" charset="2"/>
              </a:rPr>
              <a:t>putting</a:t>
            </a:r>
            <a:r>
              <a:rPr lang="de-DE" sz="1600" dirty="0">
                <a:sym typeface="Wingdings" panose="05000000000000000000" pitchFamily="2" charset="2"/>
              </a:rPr>
              <a:t> in </a:t>
            </a:r>
            <a:r>
              <a:rPr lang="de-DE" sz="1600" dirty="0" err="1">
                <a:sym typeface="Wingdings" panose="05000000000000000000" pitchFamily="2" charset="2"/>
              </a:rPr>
              <a:t>place</a:t>
            </a:r>
            <a:r>
              <a:rPr lang="de-DE" sz="1600" dirty="0">
                <a:sym typeface="Wingdings" panose="05000000000000000000" pitchFamily="2" charset="2"/>
              </a:rPr>
              <a:t> a </a:t>
            </a:r>
            <a:r>
              <a:rPr lang="de-DE" sz="1600" dirty="0" err="1">
                <a:sym typeface="Wingdings" panose="05000000000000000000" pitchFamily="2" charset="2"/>
              </a:rPr>
              <a:t>lot</a:t>
            </a:r>
            <a:r>
              <a:rPr lang="de-DE" sz="1600" dirty="0">
                <a:sym typeface="Wingdings" panose="05000000000000000000" pitchFamily="2" charset="2"/>
              </a:rPr>
              <a:t> of SF</a:t>
            </a:r>
            <a:r>
              <a:rPr lang="de-DE" sz="1600" baseline="-25000" dirty="0">
                <a:sym typeface="Wingdings" panose="05000000000000000000" pitchFamily="2" charset="2"/>
              </a:rPr>
              <a:t>6</a:t>
            </a:r>
            <a:r>
              <a:rPr lang="de-DE" sz="1600" dirty="0">
                <a:sym typeface="Wingdings" panose="05000000000000000000" pitchFamily="2" charset="2"/>
              </a:rPr>
              <a:t> </a:t>
            </a:r>
            <a:r>
              <a:rPr lang="de-DE" sz="1600" dirty="0" err="1">
                <a:sym typeface="Wingdings" panose="05000000000000000000" pitchFamily="2" charset="2"/>
              </a:rPr>
              <a:t>equipment</a:t>
            </a:r>
            <a:r>
              <a:rPr lang="de-DE" sz="1600" dirty="0">
                <a:sym typeface="Wingdings" panose="05000000000000000000" pitchFamily="2" charset="2"/>
              </a:rPr>
              <a:t> with </a:t>
            </a:r>
            <a:r>
              <a:rPr lang="de-DE" sz="1600" dirty="0" err="1">
                <a:sym typeface="Wingdings" panose="05000000000000000000" pitchFamily="2" charset="2"/>
              </a:rPr>
              <a:t>lifetimes</a:t>
            </a:r>
            <a:r>
              <a:rPr lang="de-DE" sz="1600" dirty="0">
                <a:sym typeface="Wingdings" panose="05000000000000000000" pitchFamily="2" charset="2"/>
              </a:rPr>
              <a:t> of 50 </a:t>
            </a:r>
            <a:r>
              <a:rPr lang="de-DE" sz="1600" dirty="0" err="1">
                <a:sym typeface="Wingdings" panose="05000000000000000000" pitchFamily="2" charset="2"/>
              </a:rPr>
              <a:t>years</a:t>
            </a:r>
            <a:r>
              <a:rPr lang="de-DE" sz="1600" dirty="0">
                <a:sym typeface="Wingdings" panose="05000000000000000000" pitchFamily="2" charset="2"/>
              </a:rPr>
              <a:t> and </a:t>
            </a:r>
            <a:r>
              <a:rPr lang="de-DE" sz="1600" dirty="0" err="1">
                <a:sym typeface="Wingdings" panose="05000000000000000000" pitchFamily="2" charset="2"/>
              </a:rPr>
              <a:t>more</a:t>
            </a:r>
            <a:r>
              <a:rPr lang="de-DE" sz="1600" dirty="0">
                <a:sym typeface="Wingdings" panose="05000000000000000000" pitchFamily="2" charset="2"/>
              </a:rPr>
              <a:t>, </a:t>
            </a:r>
            <a:r>
              <a:rPr lang="de-DE" sz="1600" dirty="0" err="1">
                <a:sym typeface="Wingdings" panose="05000000000000000000" pitchFamily="2" charset="2"/>
              </a:rPr>
              <a:t>leading</a:t>
            </a:r>
            <a:r>
              <a:rPr lang="de-DE" sz="1600" dirty="0">
                <a:sym typeface="Wingdings" panose="05000000000000000000" pitchFamily="2" charset="2"/>
              </a:rPr>
              <a:t> </a:t>
            </a:r>
            <a:r>
              <a:rPr lang="de-DE" sz="1600" dirty="0" err="1">
                <a:sym typeface="Wingdings" panose="05000000000000000000" pitchFamily="2" charset="2"/>
              </a:rPr>
              <a:t>to</a:t>
            </a:r>
            <a:r>
              <a:rPr lang="de-DE" sz="1600" dirty="0">
                <a:sym typeface="Wingdings" panose="05000000000000000000" pitchFamily="2" charset="2"/>
              </a:rPr>
              <a:t> </a:t>
            </a:r>
            <a:r>
              <a:rPr lang="de-DE" sz="1600" dirty="0" err="1">
                <a:sym typeface="Wingdings" panose="05000000000000000000" pitchFamily="2" charset="2"/>
              </a:rPr>
              <a:t>emissions</a:t>
            </a:r>
            <a:r>
              <a:rPr lang="de-DE" sz="1600" dirty="0">
                <a:sym typeface="Wingdings" panose="05000000000000000000" pitchFamily="2" charset="2"/>
              </a:rPr>
              <a:t> </a:t>
            </a:r>
            <a:r>
              <a:rPr lang="de-DE" sz="1600" dirty="0" err="1">
                <a:sym typeface="Wingdings" panose="05000000000000000000" pitchFamily="2" charset="2"/>
              </a:rPr>
              <a:t>long</a:t>
            </a:r>
            <a:r>
              <a:rPr lang="de-DE" sz="1600" dirty="0">
                <a:sym typeface="Wingdings" panose="05000000000000000000" pitchFamily="2" charset="2"/>
              </a:rPr>
              <a:t> after 2050 </a:t>
            </a:r>
            <a:endParaRPr lang="en-IE" sz="1600" dirty="0"/>
          </a:p>
        </p:txBody>
      </p:sp>
    </p:spTree>
    <p:extLst>
      <p:ext uri="{BB962C8B-B14F-4D97-AF65-F5344CB8AC3E}">
        <p14:creationId xmlns:p14="http://schemas.microsoft.com/office/powerpoint/2010/main" val="10585632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DBD5F4F-FF58-DE17-0D7E-127C4F9F6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err="1">
                <a:latin typeface="EC Square Sans Pro Medium" panose="020B0500000000020004" pitchFamily="34" charset="0"/>
              </a:rPr>
              <a:t>Recent</a:t>
            </a:r>
            <a:r>
              <a:rPr lang="de-DE" b="1" dirty="0">
                <a:latin typeface="EC Square Sans Pro Medium" panose="020B0500000000020004" pitchFamily="34" charset="0"/>
              </a:rPr>
              <a:t> </a:t>
            </a:r>
            <a:r>
              <a:rPr lang="de-DE" b="1" dirty="0" err="1">
                <a:latin typeface="EC Square Sans Pro Medium" panose="020B0500000000020004" pitchFamily="34" charset="0"/>
              </a:rPr>
              <a:t>technological</a:t>
            </a:r>
            <a:r>
              <a:rPr lang="de-DE" b="1" dirty="0">
                <a:latin typeface="EC Square Sans Pro Medium" panose="020B0500000000020004" pitchFamily="34" charset="0"/>
              </a:rPr>
              <a:t> </a:t>
            </a:r>
            <a:r>
              <a:rPr lang="de-DE" b="1" dirty="0" err="1">
                <a:latin typeface="EC Square Sans Pro Medium" panose="020B0500000000020004" pitchFamily="34" charset="0"/>
              </a:rPr>
              <a:t>progress</a:t>
            </a:r>
            <a:endParaRPr lang="en-IE" b="1" dirty="0">
              <a:latin typeface="EC Square Sans Pro Medium" panose="020B0500000000020004" pitchFamily="34" charset="0"/>
            </a:endParaRP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1832B55B-687D-5141-7A8A-FEABC3EBB34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04987" y="2342356"/>
            <a:ext cx="8972550" cy="284797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87711BF-B5EA-D1EB-3DBF-E89AB92AA07D}"/>
              </a:ext>
            </a:extLst>
          </p:cNvPr>
          <p:cNvSpPr txBox="1"/>
          <p:nvPr/>
        </p:nvSpPr>
        <p:spPr>
          <a:xfrm>
            <a:off x="970721" y="1808966"/>
            <a:ext cx="10373553" cy="7447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E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Examples for companies with Fgas-free alternatives in electrical switchgear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IE" i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IE" sz="18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IE" i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IE" sz="18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IE" i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IE" sz="18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IE" i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IE" sz="18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E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F-gas free alternatives include technical air (N</a:t>
            </a:r>
            <a:r>
              <a:rPr lang="en-IE" i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IE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and O</a:t>
            </a:r>
            <a:r>
              <a:rPr lang="en-IE" i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IE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ambient air, CO</a:t>
            </a:r>
            <a:r>
              <a:rPr lang="en-IE" i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IE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and solid/liquid insulation for insulation; and vacuum as switching medium. All these have very low to zero GWP</a:t>
            </a:r>
            <a:endParaRPr lang="en-IE" sz="18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IE" i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IE" sz="18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IE" i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IE" sz="18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IE" i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IE" sz="18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IE" i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IE" i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14095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4DFBF81-E1CC-1F1D-FE18-C84E14F8DF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0722" y="1760191"/>
            <a:ext cx="11110700" cy="3881904"/>
          </a:xfrm>
        </p:spPr>
        <p:txBody>
          <a:bodyPr/>
          <a:lstStyle/>
          <a:p>
            <a:pPr marL="0" lvl="1" indent="0">
              <a:spcAft>
                <a:spcPts val="600"/>
              </a:spcAft>
              <a:buNone/>
            </a:pPr>
            <a:r>
              <a:rPr lang="de-DE" b="1" dirty="0">
                <a:solidFill>
                  <a:srgbClr val="00B050"/>
                </a:solidFill>
              </a:rPr>
              <a:t>Clear </a:t>
            </a:r>
            <a:r>
              <a:rPr lang="de-DE" b="1" dirty="0" err="1">
                <a:solidFill>
                  <a:srgbClr val="00B050"/>
                </a:solidFill>
              </a:rPr>
              <a:t>policy</a:t>
            </a:r>
            <a:r>
              <a:rPr lang="de-DE" b="1" dirty="0">
                <a:solidFill>
                  <a:srgbClr val="00B050"/>
                </a:solidFill>
              </a:rPr>
              <a:t> </a:t>
            </a:r>
            <a:r>
              <a:rPr lang="de-DE" b="1" dirty="0" err="1">
                <a:solidFill>
                  <a:srgbClr val="00B050"/>
                </a:solidFill>
              </a:rPr>
              <a:t>message</a:t>
            </a:r>
            <a:r>
              <a:rPr lang="de-DE" b="1" dirty="0"/>
              <a:t>: Prohibition </a:t>
            </a:r>
            <a:r>
              <a:rPr lang="de-DE" b="1" dirty="0" err="1"/>
              <a:t>to</a:t>
            </a:r>
            <a:r>
              <a:rPr lang="de-DE" b="1" dirty="0"/>
              <a:t> </a:t>
            </a:r>
            <a:r>
              <a:rPr lang="de-DE" b="1" dirty="0" err="1"/>
              <a:t>put</a:t>
            </a:r>
            <a:r>
              <a:rPr lang="de-DE" b="1" dirty="0"/>
              <a:t> </a:t>
            </a:r>
            <a:r>
              <a:rPr lang="de-DE" b="1" dirty="0" err="1"/>
              <a:t>into</a:t>
            </a:r>
            <a:r>
              <a:rPr lang="de-DE" b="1" dirty="0"/>
              <a:t> </a:t>
            </a:r>
            <a:r>
              <a:rPr lang="de-DE" b="1" dirty="0" err="1"/>
              <a:t>operation</a:t>
            </a:r>
            <a:r>
              <a:rPr lang="de-DE" b="1" dirty="0"/>
              <a:t> </a:t>
            </a:r>
            <a:r>
              <a:rPr lang="de-DE" b="1" dirty="0" err="1"/>
              <a:t>new</a:t>
            </a:r>
            <a:r>
              <a:rPr lang="de-DE" b="1" dirty="0"/>
              <a:t> switchgear with F-gases</a:t>
            </a:r>
          </a:p>
          <a:p>
            <a:pPr marL="0" lvl="1" indent="0">
              <a:spcAft>
                <a:spcPts val="600"/>
              </a:spcAft>
              <a:buNone/>
            </a:pPr>
            <a:endParaRPr lang="de-DE" dirty="0"/>
          </a:p>
          <a:p>
            <a:pPr marL="0" lvl="1" indent="0">
              <a:spcAft>
                <a:spcPts val="600"/>
              </a:spcAft>
              <a:buNone/>
            </a:pPr>
            <a:endParaRPr lang="de-DE" sz="1800" dirty="0"/>
          </a:p>
          <a:p>
            <a:pPr marL="457200" lvl="1" indent="0">
              <a:spcAft>
                <a:spcPts val="600"/>
              </a:spcAft>
              <a:buNone/>
            </a:pPr>
            <a:endParaRPr lang="de-DE" sz="1800" dirty="0"/>
          </a:p>
          <a:p>
            <a:pPr marL="457200" lvl="1" indent="0">
              <a:spcAft>
                <a:spcPts val="600"/>
              </a:spcAft>
              <a:buNone/>
            </a:pPr>
            <a:endParaRPr lang="de-DE" sz="1800" dirty="0"/>
          </a:p>
          <a:p>
            <a:pPr marL="457200" lvl="1" indent="0">
              <a:spcAft>
                <a:spcPts val="600"/>
              </a:spcAft>
              <a:buNone/>
            </a:pPr>
            <a:endParaRPr lang="de-DE" sz="1800" dirty="0"/>
          </a:p>
          <a:p>
            <a:pPr marL="457200" lvl="1" indent="0">
              <a:spcAft>
                <a:spcPts val="1200"/>
              </a:spcAft>
              <a:buNone/>
            </a:pPr>
            <a:endParaRPr lang="de-DE" sz="1800" i="1" dirty="0"/>
          </a:p>
          <a:p>
            <a:pPr marL="457200" lvl="1" indent="0">
              <a:spcAft>
                <a:spcPts val="0"/>
              </a:spcAft>
              <a:buNone/>
            </a:pPr>
            <a:r>
              <a:rPr lang="de-DE" sz="1600" i="1" dirty="0"/>
              <a:t>.. </a:t>
            </a:r>
            <a:r>
              <a:rPr lang="de-DE" sz="1600" i="1" dirty="0" err="1">
                <a:solidFill>
                  <a:srgbClr val="0070C0"/>
                </a:solidFill>
              </a:rPr>
              <a:t>unless</a:t>
            </a:r>
            <a:r>
              <a:rPr lang="de-DE" sz="1600" i="1" dirty="0">
                <a:solidFill>
                  <a:srgbClr val="0070C0"/>
                </a:solidFill>
              </a:rPr>
              <a:t> </a:t>
            </a:r>
            <a:r>
              <a:rPr lang="de-DE" sz="1600" i="1" dirty="0"/>
              <a:t>not </a:t>
            </a:r>
            <a:r>
              <a:rPr lang="de-DE" sz="1600" i="1" dirty="0" err="1"/>
              <a:t>feasible</a:t>
            </a:r>
            <a:r>
              <a:rPr lang="de-DE" sz="1600" i="1" dirty="0"/>
              <a:t> </a:t>
            </a:r>
            <a:r>
              <a:rPr lang="de-DE" sz="1600" i="1" dirty="0" err="1"/>
              <a:t>for</a:t>
            </a:r>
            <a:r>
              <a:rPr lang="de-DE" sz="1600" i="1" dirty="0"/>
              <a:t> site-</a:t>
            </a:r>
            <a:r>
              <a:rPr lang="de-DE" sz="1600" i="1" dirty="0" err="1"/>
              <a:t>specific</a:t>
            </a:r>
            <a:r>
              <a:rPr lang="de-DE" sz="1600" i="1" dirty="0"/>
              <a:t> and use </a:t>
            </a:r>
            <a:r>
              <a:rPr lang="de-DE" sz="1600" i="1" dirty="0" err="1"/>
              <a:t>conditions</a:t>
            </a:r>
            <a:r>
              <a:rPr lang="de-DE" sz="1600" i="1" dirty="0"/>
              <a:t> (</a:t>
            </a:r>
            <a:r>
              <a:rPr lang="de-DE" sz="1600" i="1" dirty="0" err="1"/>
              <a:t>proved</a:t>
            </a:r>
            <a:r>
              <a:rPr lang="de-DE" sz="1600" i="1" dirty="0"/>
              <a:t> </a:t>
            </a:r>
            <a:r>
              <a:rPr lang="de-DE" sz="1600" i="1" dirty="0" err="1"/>
              <a:t>by</a:t>
            </a:r>
            <a:r>
              <a:rPr lang="de-DE" sz="1600" i="1" dirty="0"/>
              <a:t> </a:t>
            </a:r>
            <a:r>
              <a:rPr lang="de-DE" sz="1600" i="1" dirty="0" err="1"/>
              <a:t>tendering</a:t>
            </a:r>
            <a:r>
              <a:rPr lang="de-DE" sz="1600" i="1" dirty="0"/>
              <a:t> </a:t>
            </a:r>
            <a:r>
              <a:rPr lang="de-DE" sz="1600" i="1" dirty="0" err="1"/>
              <a:t>process</a:t>
            </a:r>
            <a:r>
              <a:rPr lang="de-DE" sz="1600" i="1" dirty="0"/>
              <a:t>)</a:t>
            </a:r>
          </a:p>
          <a:p>
            <a:pPr marL="457200" lvl="1" indent="0">
              <a:spcAft>
                <a:spcPts val="0"/>
              </a:spcAft>
              <a:buNone/>
            </a:pPr>
            <a:r>
              <a:rPr lang="de-DE" sz="1600" i="1" dirty="0"/>
              <a:t>	</a:t>
            </a:r>
            <a:r>
              <a:rPr lang="de-DE" sz="1600" i="1" dirty="0">
                <a:sym typeface="Wingdings" panose="05000000000000000000" pitchFamily="2" charset="2"/>
              </a:rPr>
              <a:t> </a:t>
            </a:r>
            <a:r>
              <a:rPr lang="de-DE" sz="1600" i="1" dirty="0" err="1"/>
              <a:t>then</a:t>
            </a:r>
            <a:r>
              <a:rPr lang="de-DE" sz="1600" i="1" dirty="0"/>
              <a:t> an </a:t>
            </a:r>
            <a:r>
              <a:rPr lang="de-DE" sz="1600" b="1" i="1" dirty="0"/>
              <a:t>F-gas with a GWP </a:t>
            </a:r>
            <a:r>
              <a:rPr lang="de-DE" sz="1600" b="1" i="1" dirty="0" err="1"/>
              <a:t>up</a:t>
            </a:r>
            <a:r>
              <a:rPr lang="de-DE" sz="1600" b="1" i="1" dirty="0"/>
              <a:t> </a:t>
            </a:r>
            <a:r>
              <a:rPr lang="de-DE" sz="1600" b="1" i="1" dirty="0" err="1"/>
              <a:t>to</a:t>
            </a:r>
            <a:r>
              <a:rPr lang="de-DE" sz="1600" b="1" i="1" dirty="0"/>
              <a:t> 1000 </a:t>
            </a:r>
            <a:r>
              <a:rPr lang="de-DE" sz="1600" b="1" i="1" dirty="0" err="1"/>
              <a:t>may</a:t>
            </a:r>
            <a:r>
              <a:rPr lang="de-DE" sz="1600" b="1" i="1" dirty="0"/>
              <a:t> </a:t>
            </a:r>
            <a:r>
              <a:rPr lang="de-DE" sz="1600" b="1" i="1" dirty="0" err="1"/>
              <a:t>be</a:t>
            </a:r>
            <a:r>
              <a:rPr lang="de-DE" sz="1600" b="1" i="1" dirty="0"/>
              <a:t> </a:t>
            </a:r>
            <a:r>
              <a:rPr lang="de-DE" sz="1600" b="1" i="1" dirty="0" err="1"/>
              <a:t>used</a:t>
            </a:r>
            <a:r>
              <a:rPr lang="de-DE" sz="1600" b="1" i="1" dirty="0"/>
              <a:t> </a:t>
            </a:r>
            <a:r>
              <a:rPr lang="de-DE" sz="1600" i="1" dirty="0"/>
              <a:t>(e.g. </a:t>
            </a:r>
            <a:r>
              <a:rPr lang="de-DE" sz="1600" i="1" dirty="0" err="1"/>
              <a:t>fluoronitrile</a:t>
            </a:r>
            <a:r>
              <a:rPr lang="de-DE" sz="1600" i="1" dirty="0"/>
              <a:t> </a:t>
            </a:r>
            <a:r>
              <a:rPr lang="de-DE" sz="1600" i="1" dirty="0" err="1"/>
              <a:t>mixtures</a:t>
            </a:r>
            <a:r>
              <a:rPr lang="de-DE" sz="1600" i="1" dirty="0"/>
              <a:t> with a GWP of </a:t>
            </a:r>
            <a:r>
              <a:rPr lang="de-DE" sz="1600" i="1" dirty="0" err="1"/>
              <a:t>ca</a:t>
            </a:r>
            <a:r>
              <a:rPr lang="de-DE" sz="1600" i="1" dirty="0"/>
              <a:t> 600)</a:t>
            </a:r>
          </a:p>
          <a:p>
            <a:pPr marL="457200" lvl="1" indent="0">
              <a:spcAft>
                <a:spcPts val="0"/>
              </a:spcAft>
              <a:buNone/>
            </a:pPr>
            <a:r>
              <a:rPr lang="de-DE" sz="1600" i="1" dirty="0"/>
              <a:t>	        ..</a:t>
            </a:r>
            <a:r>
              <a:rPr lang="de-DE" sz="1600" i="1" dirty="0" err="1">
                <a:solidFill>
                  <a:srgbClr val="0070C0"/>
                </a:solidFill>
              </a:rPr>
              <a:t>unless</a:t>
            </a:r>
            <a:r>
              <a:rPr lang="de-DE" sz="1600" i="1" dirty="0">
                <a:solidFill>
                  <a:srgbClr val="0070C0"/>
                </a:solidFill>
              </a:rPr>
              <a:t> </a:t>
            </a:r>
            <a:r>
              <a:rPr lang="de-DE" sz="1600" i="1" dirty="0"/>
              <a:t>also not </a:t>
            </a:r>
            <a:r>
              <a:rPr lang="de-DE" sz="1600" i="1" dirty="0" err="1"/>
              <a:t>feasible</a:t>
            </a:r>
            <a:r>
              <a:rPr lang="de-DE" sz="1600" i="1" dirty="0"/>
              <a:t> (</a:t>
            </a:r>
            <a:r>
              <a:rPr lang="de-DE" sz="1600" i="1" dirty="0" err="1"/>
              <a:t>proven</a:t>
            </a:r>
            <a:r>
              <a:rPr lang="de-DE" sz="1600" i="1" dirty="0"/>
              <a:t> </a:t>
            </a:r>
            <a:r>
              <a:rPr lang="de-DE" sz="1600" i="1" dirty="0" err="1"/>
              <a:t>by</a:t>
            </a:r>
            <a:r>
              <a:rPr lang="de-DE" sz="1600" i="1" dirty="0"/>
              <a:t> </a:t>
            </a:r>
            <a:r>
              <a:rPr lang="de-DE" sz="1600" i="1" dirty="0" err="1"/>
              <a:t>tender</a:t>
            </a:r>
            <a:r>
              <a:rPr lang="de-DE" sz="1600" i="1" dirty="0"/>
              <a:t>) </a:t>
            </a:r>
            <a:r>
              <a:rPr lang="de-DE" sz="1600" i="1" dirty="0">
                <a:sym typeface="Wingdings" panose="05000000000000000000" pitchFamily="2" charset="2"/>
              </a:rPr>
              <a:t></a:t>
            </a:r>
            <a:r>
              <a:rPr lang="de-DE" sz="1600" i="1" dirty="0"/>
              <a:t> </a:t>
            </a:r>
            <a:r>
              <a:rPr lang="de-DE" sz="1600" b="1" i="1" dirty="0" err="1"/>
              <a:t>any</a:t>
            </a:r>
            <a:r>
              <a:rPr lang="de-DE" sz="1600" b="1" i="1" dirty="0"/>
              <a:t> gas </a:t>
            </a:r>
            <a:r>
              <a:rPr lang="de-DE" sz="1600" b="1" i="1" dirty="0" err="1"/>
              <a:t>including</a:t>
            </a:r>
            <a:r>
              <a:rPr lang="de-DE" sz="1600" b="1" i="1" dirty="0"/>
              <a:t> SF6 </a:t>
            </a:r>
            <a:r>
              <a:rPr lang="de-DE" sz="1600" b="1" i="1" dirty="0" err="1"/>
              <a:t>may</a:t>
            </a:r>
            <a:r>
              <a:rPr lang="de-DE" sz="1600" b="1" i="1" dirty="0"/>
              <a:t> </a:t>
            </a:r>
            <a:r>
              <a:rPr lang="de-DE" sz="1600" b="1" i="1" dirty="0" err="1"/>
              <a:t>be</a:t>
            </a:r>
            <a:r>
              <a:rPr lang="de-DE" sz="1600" b="1" i="1" dirty="0"/>
              <a:t> </a:t>
            </a:r>
            <a:r>
              <a:rPr lang="de-DE" sz="1600" b="1" i="1" dirty="0" err="1"/>
              <a:t>used</a:t>
            </a:r>
            <a:endParaRPr lang="de-DE" sz="1600" b="1" i="1" dirty="0"/>
          </a:p>
          <a:p>
            <a:pPr marL="457200" lvl="1" indent="0">
              <a:spcAft>
                <a:spcPts val="0"/>
              </a:spcAft>
              <a:buNone/>
            </a:pPr>
            <a:endParaRPr lang="de-DE" sz="1600" b="1" i="1" dirty="0"/>
          </a:p>
          <a:p>
            <a:pPr marL="457200" lvl="1" indent="0">
              <a:spcAft>
                <a:spcPts val="0"/>
              </a:spcAft>
              <a:buNone/>
            </a:pPr>
            <a:r>
              <a:rPr lang="de-DE" sz="1600" b="1" i="1" dirty="0"/>
              <a:t>		„</a:t>
            </a:r>
            <a:r>
              <a:rPr lang="de-DE" sz="1600" b="1" i="1" dirty="0">
                <a:solidFill>
                  <a:srgbClr val="00B050"/>
                </a:solidFill>
              </a:rPr>
              <a:t>CASCADED</a:t>
            </a:r>
            <a:r>
              <a:rPr lang="de-DE" sz="1600" b="1" i="1" dirty="0"/>
              <a:t> RESTRICTIONS“ </a:t>
            </a:r>
            <a:r>
              <a:rPr lang="de-DE" sz="1600" i="1" dirty="0" err="1"/>
              <a:t>to</a:t>
            </a:r>
            <a:r>
              <a:rPr lang="de-DE" sz="1600" i="1" dirty="0"/>
              <a:t> </a:t>
            </a:r>
            <a:r>
              <a:rPr lang="de-DE" sz="1600" i="1" dirty="0" err="1"/>
              <a:t>address</a:t>
            </a:r>
            <a:r>
              <a:rPr lang="de-DE" sz="1600" i="1" dirty="0"/>
              <a:t> </a:t>
            </a:r>
            <a:r>
              <a:rPr lang="de-DE" sz="1600" i="1" dirty="0" err="1"/>
              <a:t>availability</a:t>
            </a:r>
            <a:r>
              <a:rPr lang="de-DE" sz="1600" i="1" dirty="0"/>
              <a:t> </a:t>
            </a:r>
            <a:r>
              <a:rPr lang="de-DE" sz="1600" i="1" dirty="0" err="1"/>
              <a:t>issues</a:t>
            </a:r>
            <a:endParaRPr lang="de-DE" sz="1800" i="1" dirty="0"/>
          </a:p>
          <a:p>
            <a:pPr marL="457200" lvl="1" indent="0">
              <a:spcAft>
                <a:spcPts val="600"/>
              </a:spcAft>
              <a:buNone/>
            </a:pPr>
            <a:endParaRPr lang="de-DE" sz="1800" dirty="0"/>
          </a:p>
          <a:p>
            <a:pPr marL="457200" lvl="1" indent="0">
              <a:spcAft>
                <a:spcPts val="600"/>
              </a:spcAft>
              <a:buNone/>
            </a:pPr>
            <a:endParaRPr lang="de-DE" sz="1800" dirty="0"/>
          </a:p>
          <a:p>
            <a:endParaRPr lang="de-DE" dirty="0"/>
          </a:p>
          <a:p>
            <a:endParaRPr lang="de-DE" sz="2400" dirty="0"/>
          </a:p>
          <a:p>
            <a:endParaRPr lang="en-IE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7A14E86-DDAE-4A2A-D92A-1663289341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err="1">
                <a:latin typeface="EC Square Sans Pro Medium" panose="020B0500000000020004" pitchFamily="34" charset="0"/>
              </a:rPr>
              <a:t>Reducing</a:t>
            </a:r>
            <a:r>
              <a:rPr lang="de-DE" b="1" dirty="0">
                <a:latin typeface="EC Square Sans Pro Medium" panose="020B0500000000020004" pitchFamily="34" charset="0"/>
              </a:rPr>
              <a:t> </a:t>
            </a:r>
            <a:r>
              <a:rPr lang="de-DE" b="1" dirty="0" err="1">
                <a:latin typeface="EC Square Sans Pro Medium" panose="020B0500000000020004" pitchFamily="34" charset="0"/>
              </a:rPr>
              <a:t>the</a:t>
            </a:r>
            <a:r>
              <a:rPr lang="de-DE" b="1" dirty="0">
                <a:latin typeface="EC Square Sans Pro Medium" panose="020B0500000000020004" pitchFamily="34" charset="0"/>
              </a:rPr>
              <a:t> use of SF</a:t>
            </a:r>
            <a:r>
              <a:rPr lang="de-DE" b="1" baseline="-25000" dirty="0">
                <a:latin typeface="EC Square Sans Pro Medium" panose="020B0500000000020004" pitchFamily="34" charset="0"/>
              </a:rPr>
              <a:t>6 </a:t>
            </a:r>
            <a:r>
              <a:rPr lang="de-DE" b="1" dirty="0">
                <a:latin typeface="EC Square Sans Pro Medium" panose="020B0500000000020004" pitchFamily="34" charset="0"/>
              </a:rPr>
              <a:t>in </a:t>
            </a:r>
            <a:r>
              <a:rPr lang="de-DE" b="1" dirty="0" err="1">
                <a:latin typeface="EC Square Sans Pro Medium" panose="020B0500000000020004" pitchFamily="34" charset="0"/>
              </a:rPr>
              <a:t>new</a:t>
            </a:r>
            <a:r>
              <a:rPr lang="de-DE" b="1" dirty="0">
                <a:latin typeface="EC Square Sans Pro Medium" panose="020B0500000000020004" pitchFamily="34" charset="0"/>
              </a:rPr>
              <a:t> switchgear</a:t>
            </a:r>
            <a:endParaRPr lang="en-IE" b="1" dirty="0">
              <a:latin typeface="EC Square Sans Pro Medium" panose="020B05000000000200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5319644-6F07-B405-FBEF-678A5CAE5B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8571" y="2344310"/>
            <a:ext cx="5218628" cy="1981372"/>
          </a:xfrm>
          <a:prstGeom prst="rect">
            <a:avLst/>
          </a:prstGeom>
        </p:spPr>
      </p:pic>
      <p:sp>
        <p:nvSpPr>
          <p:cNvPr id="4" name="Speech Bubble: Oval 3">
            <a:extLst>
              <a:ext uri="{FF2B5EF4-FFF2-40B4-BE49-F238E27FC236}">
                <a16:creationId xmlns:a16="http://schemas.microsoft.com/office/drawing/2014/main" id="{E523ABBD-A0C3-7C4E-A7B1-871F31038B7E}"/>
              </a:ext>
            </a:extLst>
          </p:cNvPr>
          <p:cNvSpPr/>
          <p:nvPr/>
        </p:nvSpPr>
        <p:spPr>
          <a:xfrm rot="154472">
            <a:off x="9415567" y="3363737"/>
            <a:ext cx="1314610" cy="1553426"/>
          </a:xfrm>
          <a:prstGeom prst="wedgeEllipseCallout">
            <a:avLst>
              <a:gd name="adj1" fmla="val -132761"/>
              <a:gd name="adj2" fmla="val -1448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400" dirty="0"/>
              <a:t>More time </a:t>
            </a:r>
            <a:r>
              <a:rPr lang="de-DE" sz="1400" dirty="0" err="1"/>
              <a:t>for</a:t>
            </a:r>
            <a:r>
              <a:rPr lang="de-DE" sz="1400" dirty="0"/>
              <a:t> high-</a:t>
            </a:r>
            <a:r>
              <a:rPr lang="de-DE" sz="1400" dirty="0" err="1"/>
              <a:t>voltage</a:t>
            </a:r>
            <a:endParaRPr lang="en-US" sz="1400" dirty="0"/>
          </a:p>
        </p:txBody>
      </p:sp>
      <p:sp>
        <p:nvSpPr>
          <p:cNvPr id="6" name="Left Brace 5">
            <a:extLst>
              <a:ext uri="{FF2B5EF4-FFF2-40B4-BE49-F238E27FC236}">
                <a16:creationId xmlns:a16="http://schemas.microsoft.com/office/drawing/2014/main" id="{7F572C71-2CD8-4BC3-5C7C-AAB3EC50295B}"/>
              </a:ext>
            </a:extLst>
          </p:cNvPr>
          <p:cNvSpPr/>
          <p:nvPr/>
        </p:nvSpPr>
        <p:spPr>
          <a:xfrm>
            <a:off x="2956560" y="2794000"/>
            <a:ext cx="279399" cy="135128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D511D60-A681-9745-EC53-34973EC1ED1A}"/>
              </a:ext>
            </a:extLst>
          </p:cNvPr>
          <p:cNvSpPr txBox="1"/>
          <p:nvPr/>
        </p:nvSpPr>
        <p:spPr>
          <a:xfrm>
            <a:off x="1480622" y="3100308"/>
            <a:ext cx="180164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err="1"/>
              <a:t>Starting</a:t>
            </a:r>
            <a:r>
              <a:rPr lang="de-DE" sz="1400" dirty="0"/>
              <a:t> </a:t>
            </a:r>
            <a:r>
              <a:rPr lang="de-DE" sz="1400" dirty="0" err="1"/>
              <a:t>point</a:t>
            </a:r>
            <a:endParaRPr lang="de-DE" sz="1400" dirty="0"/>
          </a:p>
          <a:p>
            <a:r>
              <a:rPr lang="de-DE" sz="1400" dirty="0" err="1"/>
              <a:t>depends</a:t>
            </a:r>
            <a:r>
              <a:rPr lang="de-DE" sz="1400" dirty="0"/>
              <a:t> on</a:t>
            </a:r>
          </a:p>
          <a:p>
            <a:r>
              <a:rPr lang="de-DE" sz="1400" dirty="0"/>
              <a:t> </a:t>
            </a:r>
            <a:r>
              <a:rPr lang="de-DE" sz="1400" dirty="0" err="1"/>
              <a:t>voltage</a:t>
            </a:r>
            <a:r>
              <a:rPr lang="de-DE" sz="1400" dirty="0"/>
              <a:t> </a:t>
            </a:r>
            <a:r>
              <a:rPr lang="de-DE" sz="1400" dirty="0" err="1"/>
              <a:t>level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3441061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98B2505-D5B8-DB00-08FA-6FAF6F86DC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4913" y="1577975"/>
            <a:ext cx="10905699" cy="3881904"/>
          </a:xfrm>
        </p:spPr>
        <p:txBody>
          <a:bodyPr/>
          <a:lstStyle/>
          <a:p>
            <a:pPr marL="0" lvl="1" indent="0">
              <a:spcAft>
                <a:spcPts val="600"/>
              </a:spcAft>
              <a:buNone/>
            </a:pPr>
            <a:r>
              <a:rPr lang="en-US" sz="18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Even though electrical switchgear comprises many different and specialized applications at different voltage levels</a:t>
            </a:r>
            <a:endParaRPr lang="en-US" sz="1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19150" lvl="2" indent="-36195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dirty="0"/>
              <a:t>The </a:t>
            </a:r>
            <a:r>
              <a:rPr lang="en-US" b="1" dirty="0"/>
              <a:t>rules/derogations </a:t>
            </a:r>
            <a:r>
              <a:rPr lang="en-US" b="1" dirty="0">
                <a:solidFill>
                  <a:srgbClr val="00B050"/>
                </a:solidFill>
              </a:rPr>
              <a:t>enable a technology push </a:t>
            </a:r>
            <a:r>
              <a:rPr lang="en-US" dirty="0"/>
              <a:t>for the whole sector, to allow the swift introduction of alternatives also in fringe applications</a:t>
            </a:r>
          </a:p>
          <a:p>
            <a:pPr marL="819150" lvl="2" indent="-36195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dirty="0"/>
              <a:t>The </a:t>
            </a:r>
            <a:r>
              <a:rPr lang="en-US" b="1" dirty="0"/>
              <a:t>most environmentally benign alternative </a:t>
            </a:r>
            <a:r>
              <a:rPr lang="en-US" dirty="0"/>
              <a:t>to be used wherever this is possible…</a:t>
            </a:r>
          </a:p>
          <a:p>
            <a:pPr marL="457200" lvl="2" indent="0" algn="r">
              <a:spcAft>
                <a:spcPts val="600"/>
              </a:spcAft>
              <a:buNone/>
            </a:pPr>
            <a:r>
              <a:rPr lang="en-US" dirty="0"/>
              <a:t>…and wherever this is not yet possible, there is an </a:t>
            </a:r>
            <a:r>
              <a:rPr lang="en-US" b="1" dirty="0"/>
              <a:t>incentive to develop such solutions</a:t>
            </a:r>
          </a:p>
          <a:p>
            <a:pPr marL="0" indent="0">
              <a:spcAft>
                <a:spcPts val="600"/>
              </a:spcAft>
              <a:buNone/>
            </a:pPr>
            <a:endParaRPr lang="en-US" sz="1800" dirty="0"/>
          </a:p>
          <a:p>
            <a:pPr marL="0" indent="0">
              <a:spcAft>
                <a:spcPts val="600"/>
              </a:spcAft>
              <a:buNone/>
            </a:pPr>
            <a:r>
              <a:rPr lang="en-US" sz="1800" dirty="0"/>
              <a:t>For existing, </a:t>
            </a:r>
            <a:r>
              <a:rPr lang="en-US" sz="1800" b="1" dirty="0">
                <a:solidFill>
                  <a:srgbClr val="00B050"/>
                </a:solidFill>
              </a:rPr>
              <a:t>installed switchgear</a:t>
            </a:r>
          </a:p>
          <a:p>
            <a:pPr lvl="1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1800" dirty="0"/>
              <a:t>From 2035 </a:t>
            </a:r>
            <a:r>
              <a:rPr lang="en-US" sz="1800" b="1" dirty="0"/>
              <a:t>virgin SF</a:t>
            </a:r>
            <a:r>
              <a:rPr lang="en-US" sz="1800" b="1" baseline="-25000" dirty="0"/>
              <a:t>6</a:t>
            </a:r>
            <a:r>
              <a:rPr lang="en-US" sz="1800" b="1" dirty="0"/>
              <a:t> cannot be used </a:t>
            </a:r>
            <a:r>
              <a:rPr lang="en-US" sz="1800" dirty="0"/>
              <a:t>for servicing and maintenance</a:t>
            </a:r>
          </a:p>
          <a:p>
            <a:pPr marL="0" indent="0">
              <a:spcAft>
                <a:spcPts val="2400"/>
              </a:spcAft>
              <a:buNone/>
            </a:pPr>
            <a:r>
              <a:rPr lang="en-US" sz="1800" dirty="0">
                <a:sym typeface="Wingdings" panose="05000000000000000000" pitchFamily="2" charset="2"/>
              </a:rPr>
              <a:t>	 incentive to reclaim SF</a:t>
            </a:r>
            <a:r>
              <a:rPr lang="en-US" sz="1800" baseline="-25000" dirty="0">
                <a:sym typeface="Wingdings" panose="05000000000000000000" pitchFamily="2" charset="2"/>
              </a:rPr>
              <a:t>6</a:t>
            </a:r>
            <a:r>
              <a:rPr lang="en-US" sz="1800" dirty="0">
                <a:sym typeface="Wingdings" panose="05000000000000000000" pitchFamily="2" charset="2"/>
              </a:rPr>
              <a:t> and reduce losses (servicing/end-of-life), </a:t>
            </a:r>
            <a:r>
              <a:rPr lang="en-US" sz="1800" b="1" dirty="0">
                <a:sym typeface="Wingdings" panose="05000000000000000000" pitchFamily="2" charset="2"/>
              </a:rPr>
              <a:t>reduction of emissions 		also from old switchgear</a:t>
            </a:r>
            <a:endParaRPr lang="en-US" sz="1800" b="1" dirty="0"/>
          </a:p>
          <a:p>
            <a:pPr marL="0" indent="0">
              <a:buNone/>
            </a:pPr>
            <a:r>
              <a:rPr lang="en-US" sz="1800" dirty="0"/>
              <a:t>A </a:t>
            </a:r>
            <a:r>
              <a:rPr lang="en-US" sz="1800" b="1" dirty="0"/>
              <a:t>review of the rules </a:t>
            </a:r>
            <a:r>
              <a:rPr lang="en-US" sz="1800" dirty="0"/>
              <a:t>will be carried out by 2030 </a:t>
            </a:r>
          </a:p>
          <a:p>
            <a:pPr>
              <a:buFont typeface="Wingdings" panose="05000000000000000000" pitchFamily="2" charset="2"/>
              <a:buChar char="à"/>
            </a:pPr>
            <a:endParaRPr lang="en-US" dirty="0"/>
          </a:p>
          <a:p>
            <a:pPr>
              <a:buFont typeface="Wingdings" panose="05000000000000000000" pitchFamily="2" charset="2"/>
              <a:buChar char="à"/>
            </a:pPr>
            <a:endParaRPr lang="en-US" sz="2400" dirty="0"/>
          </a:p>
          <a:p>
            <a:pPr marL="0" indent="0">
              <a:buNone/>
            </a:pPr>
            <a:endParaRPr lang="en-US" sz="24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de-DE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en-IE" dirty="0"/>
          </a:p>
        </p:txBody>
      </p:sp>
      <p:sp>
        <p:nvSpPr>
          <p:cNvPr id="4" name="Title 2">
            <a:extLst>
              <a:ext uri="{FF2B5EF4-FFF2-40B4-BE49-F238E27FC236}">
                <a16:creationId xmlns:a16="http://schemas.microsoft.com/office/drawing/2014/main" id="{5CF3E60D-9F8B-3161-0567-7A0C8899EF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9963" y="482600"/>
            <a:ext cx="10515600" cy="782638"/>
          </a:xfrm>
        </p:spPr>
        <p:txBody>
          <a:bodyPr/>
          <a:lstStyle/>
          <a:p>
            <a:r>
              <a:rPr lang="de-DE" b="1" dirty="0" err="1">
                <a:latin typeface="EC Square Sans Pro Medium" panose="020B0500000000020004" pitchFamily="34" charset="0"/>
              </a:rPr>
              <a:t>Reducing</a:t>
            </a:r>
            <a:r>
              <a:rPr lang="de-DE" b="1" dirty="0">
                <a:latin typeface="EC Square Sans Pro Medium" panose="020B0500000000020004" pitchFamily="34" charset="0"/>
              </a:rPr>
              <a:t> </a:t>
            </a:r>
            <a:r>
              <a:rPr lang="de-DE" b="1" dirty="0" err="1">
                <a:latin typeface="EC Square Sans Pro Medium" panose="020B0500000000020004" pitchFamily="34" charset="0"/>
              </a:rPr>
              <a:t>the</a:t>
            </a:r>
            <a:r>
              <a:rPr lang="de-DE" b="1" dirty="0">
                <a:latin typeface="EC Square Sans Pro Medium" panose="020B0500000000020004" pitchFamily="34" charset="0"/>
              </a:rPr>
              <a:t> use of SF</a:t>
            </a:r>
            <a:r>
              <a:rPr lang="de-DE" b="1" baseline="-25000" dirty="0">
                <a:latin typeface="EC Square Sans Pro Medium" panose="020B0500000000020004" pitchFamily="34" charset="0"/>
              </a:rPr>
              <a:t>6</a:t>
            </a:r>
            <a:r>
              <a:rPr lang="de-DE" b="1" dirty="0">
                <a:latin typeface="EC Square Sans Pro Medium" panose="020B0500000000020004" pitchFamily="34" charset="0"/>
              </a:rPr>
              <a:t> in </a:t>
            </a:r>
            <a:r>
              <a:rPr lang="de-DE" b="1" dirty="0" err="1">
                <a:latin typeface="EC Square Sans Pro Medium" panose="020B0500000000020004" pitchFamily="34" charset="0"/>
              </a:rPr>
              <a:t>switchgear</a:t>
            </a:r>
            <a:endParaRPr lang="en-IE" b="1" dirty="0">
              <a:latin typeface="EC Square Sans Pro Medium" panose="020B05000000000200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171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19B8634-79A2-B0B0-7949-A6F59626B0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/>
              <a:t>Strong </a:t>
            </a:r>
            <a:r>
              <a:rPr lang="en-US" sz="2400" b="1" dirty="0">
                <a:solidFill>
                  <a:srgbClr val="00B050"/>
                </a:solidFill>
              </a:rPr>
              <a:t>policy push </a:t>
            </a:r>
            <a:r>
              <a:rPr lang="en-US" sz="2400" dirty="0"/>
              <a:t>in EU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/>
              <a:t>   </a:t>
            </a:r>
            <a:r>
              <a:rPr lang="en-US" sz="2400" b="1" dirty="0"/>
              <a:t>Availability </a:t>
            </a:r>
            <a:r>
              <a:rPr lang="en-US" sz="2400" dirty="0"/>
              <a:t>of SF6-free equipment at large scale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/>
              <a:t>   Cost </a:t>
            </a:r>
            <a:r>
              <a:rPr lang="en-US" dirty="0"/>
              <a:t>of equipment will go down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/>
              <a:t>   A</a:t>
            </a:r>
            <a:r>
              <a:rPr lang="en-US" sz="2400" b="1" dirty="0"/>
              <a:t>ccessibility </a:t>
            </a:r>
            <a:r>
              <a:rPr lang="en-US" sz="2400" dirty="0"/>
              <a:t>of alternative equipment in other markets</a:t>
            </a:r>
          </a:p>
          <a:p>
            <a:pPr marL="0" indent="0">
              <a:buNone/>
            </a:pPr>
            <a:r>
              <a:rPr lang="en-US" sz="2400" dirty="0"/>
              <a:t>Everyone will benefit. A huge ramp-up already going on in EU.</a:t>
            </a:r>
          </a:p>
          <a:p>
            <a:pPr marL="0" indent="0">
              <a:buNone/>
            </a:pPr>
            <a:r>
              <a:rPr lang="en-US" dirty="0"/>
              <a:t>Hope that F-Gas Regulation could be a </a:t>
            </a:r>
            <a:r>
              <a:rPr lang="en-US" b="1" dirty="0">
                <a:solidFill>
                  <a:srgbClr val="00B050"/>
                </a:solidFill>
              </a:rPr>
              <a:t>trigger for multiplication </a:t>
            </a:r>
            <a:r>
              <a:rPr lang="en-US" dirty="0"/>
              <a:t>of action.</a:t>
            </a:r>
          </a:p>
          <a:p>
            <a:pPr marL="0" indent="0">
              <a:buNone/>
            </a:pPr>
            <a:r>
              <a:rPr lang="en-IE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We are happy to </a:t>
            </a:r>
            <a:r>
              <a:rPr lang="en-IE" b="1" dirty="0">
                <a:solidFill>
                  <a:srgbClr val="00B05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share our expertise </a:t>
            </a:r>
            <a:r>
              <a:rPr lang="en-IE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on the policy side with others. This may be a way of increasingly including action on </a:t>
            </a:r>
            <a:r>
              <a:rPr lang="en-IE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SF</a:t>
            </a:r>
            <a:r>
              <a:rPr lang="en-IE" baseline="-25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6</a:t>
            </a:r>
            <a:r>
              <a:rPr lang="en-IE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in their NDCs.</a:t>
            </a:r>
            <a:endParaRPr lang="en-IE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  <a:p>
            <a:endParaRPr lang="en-US" sz="2400" b="1" dirty="0"/>
          </a:p>
          <a:p>
            <a:endParaRPr lang="en-IE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8C8D763-D915-DD67-1625-FEBB0DC781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>
                <a:latin typeface="EC Square Sans Pro Medium" panose="020B0500000000020004" pitchFamily="34" charset="0"/>
              </a:rPr>
              <a:t>Impact </a:t>
            </a:r>
            <a:r>
              <a:rPr lang="de-DE" b="1" dirty="0" err="1">
                <a:latin typeface="EC Square Sans Pro Medium" panose="020B0500000000020004" pitchFamily="34" charset="0"/>
              </a:rPr>
              <a:t>beyond</a:t>
            </a:r>
            <a:r>
              <a:rPr lang="de-DE" b="1" dirty="0">
                <a:latin typeface="EC Square Sans Pro Medium" panose="020B0500000000020004" pitchFamily="34" charset="0"/>
              </a:rPr>
              <a:t> EU</a:t>
            </a:r>
            <a:endParaRPr lang="en-IE" b="1" dirty="0">
              <a:latin typeface="EC Square Sans Pro Medium" panose="020B0500000000020004" pitchFamily="34" charset="0"/>
            </a:endParaRPr>
          </a:p>
        </p:txBody>
      </p:sp>
      <p:sp>
        <p:nvSpPr>
          <p:cNvPr id="4" name="Arrow: Up 3">
            <a:extLst>
              <a:ext uri="{FF2B5EF4-FFF2-40B4-BE49-F238E27FC236}">
                <a16:creationId xmlns:a16="http://schemas.microsoft.com/office/drawing/2014/main" id="{D00362F6-FB40-9769-167C-A1F95E0252D3}"/>
              </a:ext>
            </a:extLst>
          </p:cNvPr>
          <p:cNvSpPr/>
          <p:nvPr/>
        </p:nvSpPr>
        <p:spPr>
          <a:xfrm>
            <a:off x="8192125" y="2258749"/>
            <a:ext cx="226031" cy="482885"/>
          </a:xfrm>
          <a:prstGeom prst="up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5" name="Arrow: Up 4">
            <a:extLst>
              <a:ext uri="{FF2B5EF4-FFF2-40B4-BE49-F238E27FC236}">
                <a16:creationId xmlns:a16="http://schemas.microsoft.com/office/drawing/2014/main" id="{D076A881-DC85-684D-9544-2D05E5431860}"/>
              </a:ext>
            </a:extLst>
          </p:cNvPr>
          <p:cNvSpPr/>
          <p:nvPr/>
        </p:nvSpPr>
        <p:spPr>
          <a:xfrm>
            <a:off x="9011682" y="3429000"/>
            <a:ext cx="226031" cy="482885"/>
          </a:xfrm>
          <a:prstGeom prst="up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6" name="Arrow: Up 5">
            <a:extLst>
              <a:ext uri="{FF2B5EF4-FFF2-40B4-BE49-F238E27FC236}">
                <a16:creationId xmlns:a16="http://schemas.microsoft.com/office/drawing/2014/main" id="{9CF25E47-4CB6-8A6F-3801-C34C399F35F0}"/>
              </a:ext>
            </a:extLst>
          </p:cNvPr>
          <p:cNvSpPr/>
          <p:nvPr/>
        </p:nvSpPr>
        <p:spPr>
          <a:xfrm rot="10800000">
            <a:off x="5982984" y="2946115"/>
            <a:ext cx="226031" cy="482885"/>
          </a:xfrm>
          <a:prstGeom prst="up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3019015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A5D939B-2AE3-7D08-DAB4-60EDF0CF5C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5672" y="1488048"/>
            <a:ext cx="10905699" cy="3881904"/>
          </a:xfrm>
        </p:spPr>
        <p:txBody>
          <a:bodyPr/>
          <a:lstStyle/>
          <a:p>
            <a:pPr marL="342900" lvl="0" indent="-342900" algn="just">
              <a:lnSpc>
                <a:spcPct val="115000"/>
              </a:lnSpc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IE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There is ground for optimism in this sector:</a:t>
            </a:r>
          </a:p>
          <a:p>
            <a:pPr marL="800100" lvl="1" indent="-342900" algn="just">
              <a:lnSpc>
                <a:spcPct val="115000"/>
              </a:lnSpc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IE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We have </a:t>
            </a:r>
            <a:r>
              <a:rPr lang="en-IE" b="1" dirty="0">
                <a:solidFill>
                  <a:srgbClr val="00B05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many alternatives </a:t>
            </a:r>
            <a:r>
              <a:rPr lang="en-IE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for SF6 already</a:t>
            </a:r>
          </a:p>
          <a:p>
            <a:pPr marL="800100" lvl="1" indent="-342900" algn="just">
              <a:lnSpc>
                <a:spcPct val="115000"/>
              </a:lnSpc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IE" dirty="0">
                <a:ea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IE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 have </a:t>
            </a:r>
            <a:r>
              <a:rPr lang="en-IE" b="1" dirty="0">
                <a:solidFill>
                  <a:srgbClr val="00B05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innovative industry </a:t>
            </a:r>
            <a:r>
              <a:rPr lang="en-IE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that can lead the transition.</a:t>
            </a:r>
            <a:endParaRPr lang="en-IE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15000"/>
              </a:lnSpc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IE" dirty="0">
                <a:ea typeface="Times New Roman" panose="02020603050405020304" pitchFamily="18" charset="0"/>
                <a:cs typeface="Times New Roman" panose="02020603050405020304" pitchFamily="18" charset="0"/>
              </a:rPr>
              <a:t>In light of this, </a:t>
            </a:r>
            <a:r>
              <a:rPr lang="en-IE" b="1" dirty="0">
                <a:highlight>
                  <a:srgbClr val="FFFF00"/>
                </a:highlight>
                <a:ea typeface="Times New Roman" panose="02020603050405020304" pitchFamily="18" charset="0"/>
                <a:cs typeface="Times New Roman" panose="02020603050405020304" pitchFamily="18" charset="0"/>
              </a:rPr>
              <a:t>inaction would be inexcusable </a:t>
            </a:r>
            <a:r>
              <a:rPr lang="en-IE" dirty="0">
                <a:highlight>
                  <a:srgbClr val="FFFF00"/>
                </a:highlight>
                <a:ea typeface="Times New Roman" panose="02020603050405020304" pitchFamily="18" charset="0"/>
                <a:cs typeface="Times New Roman" panose="02020603050405020304" pitchFamily="18" charset="0"/>
              </a:rPr>
              <a:t>as switchgear equipment would otherwise increasingly add to our global emissions. </a:t>
            </a:r>
          </a:p>
          <a:p>
            <a:pPr marL="342900" indent="-342900" algn="just">
              <a:lnSpc>
                <a:spcPct val="115000"/>
              </a:lnSpc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IE" b="1" dirty="0">
                <a:ea typeface="Calibri" panose="020F0502020204030204" pitchFamily="34" charset="0"/>
                <a:cs typeface="Times New Roman" panose="02020603050405020304" pitchFamily="18" charset="0"/>
              </a:rPr>
              <a:t>Policy can drive this transition</a:t>
            </a:r>
            <a:r>
              <a:rPr lang="en-IE" dirty="0"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 algn="just">
              <a:lnSpc>
                <a:spcPct val="115000"/>
              </a:lnSpc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IE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There seems to be a growing interest by countries that may not have been aware of this sector.</a:t>
            </a:r>
            <a:endParaRPr lang="en-IE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IE" dirty="0"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IE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here are </a:t>
            </a:r>
            <a:r>
              <a:rPr lang="en-IE" b="1" dirty="0">
                <a:solidFill>
                  <a:srgbClr val="00B05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clear opportunities available </a:t>
            </a:r>
            <a:r>
              <a:rPr lang="en-IE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to developing and middle-income countries, and CTCN could help.</a:t>
            </a:r>
            <a:endParaRPr lang="en-IE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9D2BEFC-77C2-B021-FE45-BC5134F599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In a </a:t>
            </a:r>
            <a:r>
              <a:rPr lang="de-DE" dirty="0" err="1"/>
              <a:t>nutshell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4379627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EC colour scheme">
      <a:dk1>
        <a:srgbClr val="4D4D4D"/>
      </a:dk1>
      <a:lt1>
        <a:srgbClr val="FFFFFF"/>
      </a:lt1>
      <a:dk2>
        <a:srgbClr val="034EA2"/>
      </a:dk2>
      <a:lt2>
        <a:srgbClr val="D3E8F9"/>
      </a:lt2>
      <a:accent1>
        <a:srgbClr val="1E858B"/>
      </a:accent1>
      <a:accent2>
        <a:srgbClr val="4BC5DE"/>
      </a:accent2>
      <a:accent3>
        <a:srgbClr val="1EC08A"/>
      </a:accent3>
      <a:accent4>
        <a:srgbClr val="ED8D2F"/>
      </a:accent4>
      <a:accent5>
        <a:srgbClr val="FFC000"/>
      </a:accent5>
      <a:accent6>
        <a:srgbClr val="E76C53"/>
      </a:accent6>
      <a:hlink>
        <a:srgbClr val="0563C1"/>
      </a:hlink>
      <a:folHlink>
        <a:srgbClr val="24337E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C_Corporate_PPT_Template.potx" id="{4E874F3A-6BB1-4334-AA3C-CB69D53C2FB0}" vid="{CFDAC62F-BBD6-4674-995E-7A3058955A70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765</TotalTime>
  <Words>839</Words>
  <Application>Microsoft Office PowerPoint</Application>
  <PresentationFormat>Laajakuva</PresentationFormat>
  <Paragraphs>122</Paragraphs>
  <Slides>10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10</vt:i4>
      </vt:variant>
      <vt:variant>
        <vt:lpstr>Teema</vt:lpstr>
      </vt:variant>
      <vt:variant>
        <vt:i4>2</vt:i4>
      </vt:variant>
      <vt:variant>
        <vt:lpstr>Dian otsikot</vt:lpstr>
      </vt:variant>
      <vt:variant>
        <vt:i4>10</vt:i4>
      </vt:variant>
    </vt:vector>
  </HeadingPairs>
  <TitlesOfParts>
    <vt:vector size="22" baseType="lpstr">
      <vt:lpstr>Arial</vt:lpstr>
      <vt:lpstr>Calibri</vt:lpstr>
      <vt:lpstr>Calibri Light</vt:lpstr>
      <vt:lpstr>EC Square Sans Cond Pro</vt:lpstr>
      <vt:lpstr>EC Square Sans Cond Pro Medium</vt:lpstr>
      <vt:lpstr>EC Square Sans Pro Extra Black</vt:lpstr>
      <vt:lpstr>EC Square Sans Pro Medium</vt:lpstr>
      <vt:lpstr>Symbol</vt:lpstr>
      <vt:lpstr>Times New Roman</vt:lpstr>
      <vt:lpstr>Wingdings</vt:lpstr>
      <vt:lpstr>Office Theme</vt:lpstr>
      <vt:lpstr>1_Office Theme</vt:lpstr>
      <vt:lpstr>EU regulatory measures to  phase out SF6 in switchgear</vt:lpstr>
      <vt:lpstr>     Fluorinated GHGs („F-gases“) supplied to the EU market (% CO2e)   </vt:lpstr>
      <vt:lpstr>New Rules for EU policies on F-gases</vt:lpstr>
      <vt:lpstr>Evaluation of 2014 F-gas Regulation</vt:lpstr>
      <vt:lpstr>Recent technological progress</vt:lpstr>
      <vt:lpstr>Reducing the use of SF6 in new switchgear</vt:lpstr>
      <vt:lpstr>Reducing the use of SF6 in switchgear</vt:lpstr>
      <vt:lpstr>Impact beyond EU</vt:lpstr>
      <vt:lpstr>In a nutshell</vt:lpstr>
      <vt:lpstr>Thank you  arno.kaschl@ec.europa.eu  https://climate.ec.europa.eu/eu-action/fluorinated-greenhouse-gases/eu-legislation-control-f-gases_en</vt:lpstr>
    </vt:vector>
  </TitlesOfParts>
  <Company>European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KASCHL Arno (CLIMA)</dc:creator>
  <cp:lastModifiedBy>Reinikainen Tapio</cp:lastModifiedBy>
  <cp:revision>15</cp:revision>
  <dcterms:created xsi:type="dcterms:W3CDTF">2023-11-27T07:49:03Z</dcterms:created>
  <dcterms:modified xsi:type="dcterms:W3CDTF">2025-11-03T09:00:46Z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6bd9ddd1-4d20-43f6-abfa-fc3c07406f94_Enabled">
    <vt:lpwstr>true</vt:lpwstr>
  </property>
  <property fmtid="{D5CDD505-2E9C-101B-9397-08002B2CF9AE}" pid="3" name="MSIP_Label_6bd9ddd1-4d20-43f6-abfa-fc3c07406f94_SetDate">
    <vt:lpwstr>2023-11-27T07:49:03Z</vt:lpwstr>
  </property>
  <property fmtid="{D5CDD505-2E9C-101B-9397-08002B2CF9AE}" pid="4" name="MSIP_Label_6bd9ddd1-4d20-43f6-abfa-fc3c07406f94_Method">
    <vt:lpwstr>Standard</vt:lpwstr>
  </property>
  <property fmtid="{D5CDD505-2E9C-101B-9397-08002B2CF9AE}" pid="5" name="MSIP_Label_6bd9ddd1-4d20-43f6-abfa-fc3c07406f94_Name">
    <vt:lpwstr>Commission Use</vt:lpwstr>
  </property>
  <property fmtid="{D5CDD505-2E9C-101B-9397-08002B2CF9AE}" pid="6" name="MSIP_Label_6bd9ddd1-4d20-43f6-abfa-fc3c07406f94_SiteId">
    <vt:lpwstr>b24c8b06-522c-46fe-9080-70926f8dddb1</vt:lpwstr>
  </property>
  <property fmtid="{D5CDD505-2E9C-101B-9397-08002B2CF9AE}" pid="7" name="MSIP_Label_6bd9ddd1-4d20-43f6-abfa-fc3c07406f94_ActionId">
    <vt:lpwstr>9f6ba947-2f56-45f9-a981-2aac3b5a50e8</vt:lpwstr>
  </property>
  <property fmtid="{D5CDD505-2E9C-101B-9397-08002B2CF9AE}" pid="8" name="MSIP_Label_6bd9ddd1-4d20-43f6-abfa-fc3c07406f94_ContentBits">
    <vt:lpwstr>0</vt:lpwstr>
  </property>
</Properties>
</file>