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6" r:id="rId8"/>
    <p:sldId id="265"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4628"/>
  </p:normalViewPr>
  <p:slideViewPr>
    <p:cSldViewPr snapToGrid="0">
      <p:cViewPr varScale="1">
        <p:scale>
          <a:sx n="114" d="100"/>
          <a:sy n="114" d="100"/>
        </p:scale>
        <p:origin x="34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583B-78F8-93F6-AF28-F3840EE95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56CBDC-F59F-4DD1-A8B3-D38AFF781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A2F82F-0CE0-2651-29F0-758ADBFFE0A4}"/>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5" name="Footer Placeholder 4">
            <a:extLst>
              <a:ext uri="{FF2B5EF4-FFF2-40B4-BE49-F238E27FC236}">
                <a16:creationId xmlns:a16="http://schemas.microsoft.com/office/drawing/2014/main" id="{B0E5E0C3-F108-B7A9-3589-FF3B8E7CAA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A9451D-C0E7-6E2A-7FE6-6DA8A3E93C4F}"/>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366341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20FA-64C9-FA3A-0719-56BE640776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4200D0-DAEF-CCAA-B03F-E082844B47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4FEA9-4750-2294-2F5B-B91766ADFD16}"/>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5" name="Footer Placeholder 4">
            <a:extLst>
              <a:ext uri="{FF2B5EF4-FFF2-40B4-BE49-F238E27FC236}">
                <a16:creationId xmlns:a16="http://schemas.microsoft.com/office/drawing/2014/main" id="{2963FE25-E5AE-4805-5EBC-53F3ADC3E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BB802-0940-AB91-E2AF-CFF9E030882E}"/>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59515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CE49-563A-D0E7-2B5C-81C29B6D48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A6437-0B13-51A8-37A5-5425AC3CD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CBDEA-AD15-C9E3-E21A-7F10C447A2C6}"/>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5" name="Footer Placeholder 4">
            <a:extLst>
              <a:ext uri="{FF2B5EF4-FFF2-40B4-BE49-F238E27FC236}">
                <a16:creationId xmlns:a16="http://schemas.microsoft.com/office/drawing/2014/main" id="{3EBD31D6-F0CA-F8AA-D239-D49B13478B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15E2C6-312C-D8A5-46F0-5228D68FBB67}"/>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151125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C989-440D-57CE-2770-3AE5F96E1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E5DB5-2FE9-348C-97A8-DC27B2651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9CB45-2DB4-FBFF-C218-C12108E00011}"/>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5" name="Footer Placeholder 4">
            <a:extLst>
              <a:ext uri="{FF2B5EF4-FFF2-40B4-BE49-F238E27FC236}">
                <a16:creationId xmlns:a16="http://schemas.microsoft.com/office/drawing/2014/main" id="{9588B338-638E-472B-AFC9-836C4C92BE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5A6751-A448-25BE-625D-4F4393E5D1D6}"/>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107883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729B-21F8-DCE7-E50E-B67A36961E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D302D-9924-21D8-7662-29AD6A3F32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C5EFA-828A-D74A-8054-00D92A364D4F}"/>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5" name="Footer Placeholder 4">
            <a:extLst>
              <a:ext uri="{FF2B5EF4-FFF2-40B4-BE49-F238E27FC236}">
                <a16:creationId xmlns:a16="http://schemas.microsoft.com/office/drawing/2014/main" id="{967D6C16-6528-0197-A6D9-25D52B3C4E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98C06A-D0A0-4711-561E-112C61C7C3AC}"/>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97815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1B81-49F3-2599-A817-5220A35D4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FD795B-556F-61FF-7640-5EDA99C767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64F76-5963-ECF1-3245-5154CFC7FB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BAA7F-1DCF-7654-D367-063533727058}"/>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6" name="Footer Placeholder 5">
            <a:extLst>
              <a:ext uri="{FF2B5EF4-FFF2-40B4-BE49-F238E27FC236}">
                <a16:creationId xmlns:a16="http://schemas.microsoft.com/office/drawing/2014/main" id="{DEDEA3AF-F832-E47A-BB66-CC313EEC76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213FB4-F520-5E83-0783-3ECC4A97F40B}"/>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23664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953C-EFDA-54A1-A2E6-A45D847F49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DD2581-EF4A-27B1-E57A-EE89DAC344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236F5-E276-967C-B59A-CF72CF6E82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7BCBD-49D9-0AB8-3347-17E69D788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A4BE4-F003-BCAA-F4DC-96F122E3B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1A38CF-D298-954A-E6FA-98E8E540C9D7}"/>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8" name="Footer Placeholder 7">
            <a:extLst>
              <a:ext uri="{FF2B5EF4-FFF2-40B4-BE49-F238E27FC236}">
                <a16:creationId xmlns:a16="http://schemas.microsoft.com/office/drawing/2014/main" id="{4F3D6951-1C03-67CB-0485-F661DC2840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80A50C4-B259-CA82-D212-D1F9AE27D755}"/>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135222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80C1-20EA-B0A3-6643-726E6CFD51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75D356-F51E-3D10-96A9-A3BE0AF7B4C3}"/>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4" name="Footer Placeholder 3">
            <a:extLst>
              <a:ext uri="{FF2B5EF4-FFF2-40B4-BE49-F238E27FC236}">
                <a16:creationId xmlns:a16="http://schemas.microsoft.com/office/drawing/2014/main" id="{7E6423BC-E684-9FBA-1932-096525394E7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8CCE6F-7CCE-7A42-A7C5-17CFF4457195}"/>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182769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C05C0-B046-1E4B-25FD-842E6E11E008}"/>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3" name="Footer Placeholder 2">
            <a:extLst>
              <a:ext uri="{FF2B5EF4-FFF2-40B4-BE49-F238E27FC236}">
                <a16:creationId xmlns:a16="http://schemas.microsoft.com/office/drawing/2014/main" id="{724263E5-13BC-3BB8-E81D-7336300B88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4B94EA-5522-DD5D-DD65-36F5CF8E6F78}"/>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7895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0949-457E-2BAC-E847-FFB571702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DF939A-68FB-C059-2112-87BA402C7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803E5E-B19B-191B-CDEE-1036F908D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9FA70-8BBC-7A1F-98AD-C4A70E80462B}"/>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6" name="Footer Placeholder 5">
            <a:extLst>
              <a:ext uri="{FF2B5EF4-FFF2-40B4-BE49-F238E27FC236}">
                <a16:creationId xmlns:a16="http://schemas.microsoft.com/office/drawing/2014/main" id="{1E1191D8-5DDB-39E7-2183-5F6919D4E5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962644-EDA9-0F3D-9ED7-A2355698D8AA}"/>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347256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70AA-4D20-A4D0-3B02-8305DCF7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79C11-9A52-9897-08E5-B7FBB2FED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D550F9-156E-B23C-6C72-D3E7C5087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4EDDF-9C3E-2E2D-08D2-00211421D38D}"/>
              </a:ext>
            </a:extLst>
          </p:cNvPr>
          <p:cNvSpPr>
            <a:spLocks noGrp="1"/>
          </p:cNvSpPr>
          <p:nvPr>
            <p:ph type="dt" sz="half" idx="10"/>
          </p:nvPr>
        </p:nvSpPr>
        <p:spPr/>
        <p:txBody>
          <a:bodyPr/>
          <a:lstStyle/>
          <a:p>
            <a:fld id="{34C34A03-DCA9-9B4C-8ED3-4E6524F98FFA}" type="datetimeFigureOut">
              <a:rPr lang="en-US" smtClean="0"/>
              <a:t>11/3/25</a:t>
            </a:fld>
            <a:endParaRPr lang="en-US" dirty="0"/>
          </a:p>
        </p:txBody>
      </p:sp>
      <p:sp>
        <p:nvSpPr>
          <p:cNvPr id="6" name="Footer Placeholder 5">
            <a:extLst>
              <a:ext uri="{FF2B5EF4-FFF2-40B4-BE49-F238E27FC236}">
                <a16:creationId xmlns:a16="http://schemas.microsoft.com/office/drawing/2014/main" id="{596957A6-37F6-AEB3-B227-A083B6CD52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5AD15B-38FF-2B27-385D-5F78D1AE270D}"/>
              </a:ext>
            </a:extLst>
          </p:cNvPr>
          <p:cNvSpPr>
            <a:spLocks noGrp="1"/>
          </p:cNvSpPr>
          <p:nvPr>
            <p:ph type="sldNum" sz="quarter" idx="12"/>
          </p:nvPr>
        </p:nvSpPr>
        <p:spPr/>
        <p:txBody>
          <a:bodyPr/>
          <a:lstStyle/>
          <a:p>
            <a:fld id="{564A6E7D-0CB3-5A47-ADFB-132905EB03AD}" type="slidenum">
              <a:rPr lang="en-US" smtClean="0"/>
              <a:t>‹#›</a:t>
            </a:fld>
            <a:endParaRPr lang="en-US" dirty="0"/>
          </a:p>
        </p:txBody>
      </p:sp>
    </p:spTree>
    <p:extLst>
      <p:ext uri="{BB962C8B-B14F-4D97-AF65-F5344CB8AC3E}">
        <p14:creationId xmlns:p14="http://schemas.microsoft.com/office/powerpoint/2010/main" val="87215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0D733-2D05-3969-CDCC-4ABEC3F50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B69A5-C5E2-706B-A0F3-382800A17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D83CF-89AE-DA65-6A69-43D61D96D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C34A03-DCA9-9B4C-8ED3-4E6524F98FFA}" type="datetimeFigureOut">
              <a:rPr lang="en-US" smtClean="0"/>
              <a:t>11/3/25</a:t>
            </a:fld>
            <a:endParaRPr lang="en-US" dirty="0"/>
          </a:p>
        </p:txBody>
      </p:sp>
      <p:sp>
        <p:nvSpPr>
          <p:cNvPr id="5" name="Footer Placeholder 4">
            <a:extLst>
              <a:ext uri="{FF2B5EF4-FFF2-40B4-BE49-F238E27FC236}">
                <a16:creationId xmlns:a16="http://schemas.microsoft.com/office/drawing/2014/main" id="{8194B9A3-EEA8-3288-FC1F-200125231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2FB431C-532D-9477-0225-07B7E980A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4A6E7D-0CB3-5A47-ADFB-132905EB03AD}" type="slidenum">
              <a:rPr lang="en-US" smtClean="0"/>
              <a:t>‹#›</a:t>
            </a:fld>
            <a:endParaRPr lang="en-US" dirty="0"/>
          </a:p>
        </p:txBody>
      </p:sp>
    </p:spTree>
    <p:extLst>
      <p:ext uri="{BB962C8B-B14F-4D97-AF65-F5344CB8AC3E}">
        <p14:creationId xmlns:p14="http://schemas.microsoft.com/office/powerpoint/2010/main" val="271275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lanetaryhealthcheck.org/" TargetMode="External"/><Relationship Id="rId2" Type="http://schemas.openxmlformats.org/officeDocument/2006/relationships/hyperlink" Target="https://www.igsd.org/wp-content/uploads/2025/09/How-the-Montreal-Protocol-Put-the-Stratospheric-Ozone-Layer-on-the-Path-to-Recovery-and-Delayed-Climate-Tipping-Points-202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gsd.org/wp-content/uploads/2025/10/HFC-Phasedown-Under-Kigali-Amendment-Is-Less-Costly-if-Fast-Than-if-Slow.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sites/default/files/2019-03/documents/epa_sf6_poster_508.pdf" TargetMode="External"/><Relationship Id="rId2" Type="http://schemas.openxmlformats.org/officeDocument/2006/relationships/hyperlink" Target="https://alliedoffsets.com/wp-content/uploads/2025/04/AlliedOffsets_Planet2050_SF6-Report-202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nas.org/doi/10.1073/pnas.25127831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3683-64AE-1B16-1ED7-041373DE13BF}"/>
              </a:ext>
            </a:extLst>
          </p:cNvPr>
          <p:cNvSpPr>
            <a:spLocks noGrp="1"/>
          </p:cNvSpPr>
          <p:nvPr>
            <p:ph type="ctrTitle"/>
          </p:nvPr>
        </p:nvSpPr>
        <p:spPr>
          <a:xfrm>
            <a:off x="1524000" y="457201"/>
            <a:ext cx="9144000" cy="3274540"/>
          </a:xfrm>
        </p:spPr>
        <p:txBody>
          <a:bodyPr>
            <a:normAutofit fontScale="90000"/>
          </a:bodyPr>
          <a:lstStyle/>
          <a:p>
            <a:r>
              <a:rPr lang="en-US" dirty="0"/>
              <a:t>Breaking News</a:t>
            </a:r>
            <a:br>
              <a:rPr lang="en-US" dirty="0"/>
            </a:br>
            <a:r>
              <a:rPr lang="en-US" dirty="0"/>
              <a:t>&amp;</a:t>
            </a:r>
            <a:br>
              <a:rPr lang="en-US" dirty="0"/>
            </a:br>
            <a:r>
              <a:rPr lang="en-US" dirty="0"/>
              <a:t>Sensational Findings</a:t>
            </a:r>
            <a:br>
              <a:rPr lang="en-US" dirty="0"/>
            </a:br>
            <a:endParaRPr lang="en-US" dirty="0"/>
          </a:p>
        </p:txBody>
      </p:sp>
      <p:sp>
        <p:nvSpPr>
          <p:cNvPr id="3" name="Subtitle 2">
            <a:extLst>
              <a:ext uri="{FF2B5EF4-FFF2-40B4-BE49-F238E27FC236}">
                <a16:creationId xmlns:a16="http://schemas.microsoft.com/office/drawing/2014/main" id="{A6DACCEA-E15C-D894-94F0-B1909C21788C}"/>
              </a:ext>
            </a:extLst>
          </p:cNvPr>
          <p:cNvSpPr>
            <a:spLocks noGrp="1"/>
          </p:cNvSpPr>
          <p:nvPr>
            <p:ph type="subTitle" idx="1"/>
          </p:nvPr>
        </p:nvSpPr>
        <p:spPr>
          <a:xfrm>
            <a:off x="1099751" y="3602038"/>
            <a:ext cx="10107827" cy="1655762"/>
          </a:xfrm>
        </p:spPr>
        <p:txBody>
          <a:bodyPr>
            <a:normAutofit lnSpcReduction="10000"/>
          </a:bodyPr>
          <a:lstStyle/>
          <a:p>
            <a:r>
              <a:rPr lang="en-US" dirty="0"/>
              <a:t>Reported to the Accra/Helsinki Group at the 37</a:t>
            </a:r>
            <a:r>
              <a:rPr lang="en-US" baseline="30000" dirty="0"/>
              <a:t>th</a:t>
            </a:r>
            <a:r>
              <a:rPr lang="en-US" dirty="0"/>
              <a:t> MOP Montreal Protocol</a:t>
            </a:r>
          </a:p>
          <a:p>
            <a:r>
              <a:rPr lang="en-US" dirty="0"/>
              <a:t>by</a:t>
            </a:r>
          </a:p>
          <a:p>
            <a:r>
              <a:rPr lang="en-US" dirty="0"/>
              <a:t>Stephen O. Andersen, PhD</a:t>
            </a:r>
          </a:p>
          <a:p>
            <a:r>
              <a:rPr lang="en-US" dirty="0"/>
              <a:t>Director of Research, Institute for Governance &amp; Sustainable Development</a:t>
            </a:r>
          </a:p>
        </p:txBody>
      </p:sp>
    </p:spTree>
    <p:extLst>
      <p:ext uri="{BB962C8B-B14F-4D97-AF65-F5344CB8AC3E}">
        <p14:creationId xmlns:p14="http://schemas.microsoft.com/office/powerpoint/2010/main" val="42439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DCF8-0392-2F6A-E979-4AFDB1E4158D}"/>
              </a:ext>
            </a:extLst>
          </p:cNvPr>
          <p:cNvSpPr>
            <a:spLocks noGrp="1"/>
          </p:cNvSpPr>
          <p:nvPr>
            <p:ph type="title"/>
          </p:nvPr>
        </p:nvSpPr>
        <p:spPr/>
        <p:txBody>
          <a:bodyPr/>
          <a:lstStyle/>
          <a:p>
            <a:r>
              <a:rPr lang="en-US" dirty="0"/>
              <a:t>IGSD Invites Co-Authors and Partners</a:t>
            </a:r>
          </a:p>
        </p:txBody>
      </p:sp>
      <p:sp>
        <p:nvSpPr>
          <p:cNvPr id="3" name="Content Placeholder 2">
            <a:extLst>
              <a:ext uri="{FF2B5EF4-FFF2-40B4-BE49-F238E27FC236}">
                <a16:creationId xmlns:a16="http://schemas.microsoft.com/office/drawing/2014/main" id="{128080EE-7968-7076-BE59-DCA0147531B1}"/>
              </a:ext>
            </a:extLst>
          </p:cNvPr>
          <p:cNvSpPr>
            <a:spLocks noGrp="1"/>
          </p:cNvSpPr>
          <p:nvPr>
            <p:ph idx="1"/>
          </p:nvPr>
        </p:nvSpPr>
        <p:spPr>
          <a:xfrm>
            <a:off x="838200" y="1825625"/>
            <a:ext cx="11353800" cy="4351338"/>
          </a:xfrm>
        </p:spPr>
        <p:txBody>
          <a:bodyPr>
            <a:normAutofit/>
          </a:bodyPr>
          <a:lstStyle/>
          <a:p>
            <a:r>
              <a:rPr lang="en-US" dirty="0"/>
              <a:t>Accelerate market penetration of best technology in A5 markets</a:t>
            </a:r>
          </a:p>
          <a:p>
            <a:r>
              <a:rPr lang="en-US" dirty="0"/>
              <a:t>Craft carbon- and chlorine-equivalent offsets for halon essential use exemptions (EUEs)</a:t>
            </a:r>
          </a:p>
          <a:p>
            <a:r>
              <a:rPr lang="en-US" dirty="0"/>
              <a:t>Engage sustainable purchase community in shunning plastics made from ODS and HFC feedstocks</a:t>
            </a:r>
          </a:p>
          <a:p>
            <a:r>
              <a:rPr lang="en-US" dirty="0"/>
              <a:t>Recognize ozone and climate champions with Montreal Protocol Awards and Montreal Protocol Who’s Who citations </a:t>
            </a:r>
          </a:p>
          <a:p>
            <a:r>
              <a:rPr lang="en-US" dirty="0"/>
              <a:t>Co-author or contribute to publications commemorating the 10</a:t>
            </a:r>
            <a:r>
              <a:rPr lang="en-US" baseline="30000" dirty="0"/>
              <a:t>th</a:t>
            </a:r>
            <a:r>
              <a:rPr lang="en-US" dirty="0"/>
              <a:t> Kigali Anniversary in 2026 and the 40</a:t>
            </a:r>
            <a:r>
              <a:rPr lang="en-US" baseline="30000" dirty="0"/>
              <a:t>th</a:t>
            </a:r>
            <a:r>
              <a:rPr lang="en-US" dirty="0"/>
              <a:t> Montreal Protocol Anniversary in 2027 </a:t>
            </a:r>
          </a:p>
        </p:txBody>
      </p:sp>
    </p:spTree>
    <p:extLst>
      <p:ext uri="{BB962C8B-B14F-4D97-AF65-F5344CB8AC3E}">
        <p14:creationId xmlns:p14="http://schemas.microsoft.com/office/powerpoint/2010/main" val="203951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5C08-0A27-FA00-B58E-6B8F621CBEDF}"/>
              </a:ext>
            </a:extLst>
          </p:cNvPr>
          <p:cNvSpPr>
            <a:spLocks noGrp="1"/>
          </p:cNvSpPr>
          <p:nvPr>
            <p:ph type="title"/>
          </p:nvPr>
        </p:nvSpPr>
        <p:spPr>
          <a:xfrm>
            <a:off x="704335" y="365125"/>
            <a:ext cx="10750379" cy="1325563"/>
          </a:xfrm>
        </p:spPr>
        <p:txBody>
          <a:bodyPr/>
          <a:lstStyle/>
          <a:p>
            <a:r>
              <a:rPr lang="en-US" dirty="0"/>
              <a:t>Breaking News: 2</a:t>
            </a:r>
            <a:r>
              <a:rPr lang="en-US" baseline="30000" dirty="0"/>
              <a:t>nd</a:t>
            </a:r>
            <a:r>
              <a:rPr lang="en-US" dirty="0"/>
              <a:t> Nobel Prize for Chemistry Drives Montreal Protocol Success!</a:t>
            </a:r>
          </a:p>
        </p:txBody>
      </p:sp>
      <p:sp>
        <p:nvSpPr>
          <p:cNvPr id="3" name="Content Placeholder 2">
            <a:extLst>
              <a:ext uri="{FF2B5EF4-FFF2-40B4-BE49-F238E27FC236}">
                <a16:creationId xmlns:a16="http://schemas.microsoft.com/office/drawing/2014/main" id="{4468C4DC-7FA9-8868-7C02-5D9D49BC4D93}"/>
              </a:ext>
            </a:extLst>
          </p:cNvPr>
          <p:cNvSpPr>
            <a:spLocks noGrp="1"/>
          </p:cNvSpPr>
          <p:nvPr>
            <p:ph idx="1"/>
          </p:nvPr>
        </p:nvSpPr>
        <p:spPr>
          <a:xfrm>
            <a:off x="838200" y="1825625"/>
            <a:ext cx="11353800" cy="4351338"/>
          </a:xfrm>
        </p:spPr>
        <p:txBody>
          <a:bodyPr/>
          <a:lstStyle/>
          <a:p>
            <a:r>
              <a:rPr lang="en-US" dirty="0"/>
              <a:t>1995</a:t>
            </a:r>
          </a:p>
          <a:p>
            <a:pPr lvl="1"/>
            <a:r>
              <a:rPr lang="en-US" dirty="0"/>
              <a:t>Paul J. Crutzen, Mario J. Molina, and F. Sherwood Rowland earn Nobel Prize in Chemistry for </a:t>
            </a:r>
            <a:r>
              <a:rPr lang="en-US" u="heavy" dirty="0"/>
              <a:t>warning</a:t>
            </a:r>
            <a:r>
              <a:rPr lang="en-US" dirty="0"/>
              <a:t> that humans cause stratospheric ozone depletion and climate change!</a:t>
            </a:r>
          </a:p>
          <a:p>
            <a:r>
              <a:rPr lang="en-US" dirty="0"/>
              <a:t>2025</a:t>
            </a:r>
          </a:p>
          <a:p>
            <a:pPr lvl="1"/>
            <a:r>
              <a:rPr lang="en-US" dirty="0"/>
              <a:t>Susumu Kitagawa, Richard Robson</a:t>
            </a:r>
            <a:r>
              <a:rPr lang="en-US" dirty="0">
                <a:solidFill>
                  <a:srgbClr val="FF0000"/>
                </a:solidFill>
              </a:rPr>
              <a:t>,</a:t>
            </a:r>
            <a:r>
              <a:rPr lang="en-US" dirty="0"/>
              <a:t> and Omar M. Yaghi earn Nobel Prize in Chemistry for </a:t>
            </a:r>
            <a:r>
              <a:rPr lang="en-US" u="heavy" dirty="0"/>
              <a:t>inventing</a:t>
            </a:r>
            <a:r>
              <a:rPr lang="en-US" dirty="0"/>
              <a:t> porous materials called metal–organic frameworks (MOFs) that can capture carbon dioxide and other pollutants in the atmosphere and can revolutionize refrigerant recycling!  </a:t>
            </a:r>
          </a:p>
        </p:txBody>
      </p:sp>
    </p:spTree>
    <p:extLst>
      <p:ext uri="{BB962C8B-B14F-4D97-AF65-F5344CB8AC3E}">
        <p14:creationId xmlns:p14="http://schemas.microsoft.com/office/powerpoint/2010/main" val="256393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6267-8C28-C8C0-8154-7B3E3D629550}"/>
              </a:ext>
            </a:extLst>
          </p:cNvPr>
          <p:cNvSpPr>
            <a:spLocks noGrp="1"/>
          </p:cNvSpPr>
          <p:nvPr>
            <p:ph type="title"/>
          </p:nvPr>
        </p:nvSpPr>
        <p:spPr/>
        <p:txBody>
          <a:bodyPr/>
          <a:lstStyle/>
          <a:p>
            <a:r>
              <a:rPr lang="en-US" dirty="0"/>
              <a:t>6 Scientists! 5 Countries! 4 Continents! </a:t>
            </a:r>
            <a:br>
              <a:rPr lang="en-US" dirty="0"/>
            </a:br>
            <a:r>
              <a:rPr lang="en-US" dirty="0"/>
              <a:t>2 Nobel Prizes! 1 Earth and Atmosphere!</a:t>
            </a:r>
          </a:p>
        </p:txBody>
      </p:sp>
      <p:pic>
        <p:nvPicPr>
          <p:cNvPr id="4" name="Picture 2">
            <a:extLst>
              <a:ext uri="{FF2B5EF4-FFF2-40B4-BE49-F238E27FC236}">
                <a16:creationId xmlns:a16="http://schemas.microsoft.com/office/drawing/2014/main" id="{7108386F-5D96-E380-EAB5-EF9CF0199B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6843" y="1849804"/>
            <a:ext cx="2287940" cy="1367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F0466F-DA9E-442E-672D-E03C965827C4}"/>
              </a:ext>
            </a:extLst>
          </p:cNvPr>
          <p:cNvPicPr>
            <a:picLocks noChangeAspect="1"/>
          </p:cNvPicPr>
          <p:nvPr/>
        </p:nvPicPr>
        <p:blipFill>
          <a:blip r:embed="rId3"/>
          <a:stretch>
            <a:fillRect/>
          </a:stretch>
        </p:blipFill>
        <p:spPr>
          <a:xfrm>
            <a:off x="2621399" y="1849805"/>
            <a:ext cx="2287939" cy="1371430"/>
          </a:xfrm>
          <a:prstGeom prst="rect">
            <a:avLst/>
          </a:prstGeom>
          <a:ln>
            <a:solidFill>
              <a:schemeClr val="tx1"/>
            </a:solidFill>
          </a:ln>
        </p:spPr>
      </p:pic>
      <p:pic>
        <p:nvPicPr>
          <p:cNvPr id="6" name="Picture 5">
            <a:extLst>
              <a:ext uri="{FF2B5EF4-FFF2-40B4-BE49-F238E27FC236}">
                <a16:creationId xmlns:a16="http://schemas.microsoft.com/office/drawing/2014/main" id="{E0D49CF0-C14B-9DBD-CA2C-618EDE459FB9}"/>
              </a:ext>
            </a:extLst>
          </p:cNvPr>
          <p:cNvPicPr>
            <a:picLocks noChangeAspect="1"/>
          </p:cNvPicPr>
          <p:nvPr/>
        </p:nvPicPr>
        <p:blipFill>
          <a:blip r:embed="rId4"/>
          <a:stretch>
            <a:fillRect/>
          </a:stretch>
        </p:blipFill>
        <p:spPr>
          <a:xfrm>
            <a:off x="7412821" y="1849805"/>
            <a:ext cx="2281486" cy="1367790"/>
          </a:xfrm>
          <a:prstGeom prst="rect">
            <a:avLst/>
          </a:prstGeom>
          <a:ln>
            <a:solidFill>
              <a:schemeClr val="tx1"/>
            </a:solidFill>
          </a:ln>
        </p:spPr>
      </p:pic>
      <p:pic>
        <p:nvPicPr>
          <p:cNvPr id="7" name="Picture 6">
            <a:extLst>
              <a:ext uri="{FF2B5EF4-FFF2-40B4-BE49-F238E27FC236}">
                <a16:creationId xmlns:a16="http://schemas.microsoft.com/office/drawing/2014/main" id="{AAB9CF50-28C1-3F70-25AF-3BE982D8EB9F}"/>
              </a:ext>
            </a:extLst>
          </p:cNvPr>
          <p:cNvPicPr>
            <a:picLocks noChangeAspect="1"/>
          </p:cNvPicPr>
          <p:nvPr/>
        </p:nvPicPr>
        <p:blipFill>
          <a:blip r:embed="rId5"/>
          <a:stretch>
            <a:fillRect/>
          </a:stretch>
        </p:blipFill>
        <p:spPr>
          <a:xfrm>
            <a:off x="9811387" y="1839386"/>
            <a:ext cx="2287940" cy="1367790"/>
          </a:xfrm>
          <a:prstGeom prst="rect">
            <a:avLst/>
          </a:prstGeom>
          <a:ln>
            <a:solidFill>
              <a:schemeClr val="tx1"/>
            </a:solidFill>
          </a:ln>
        </p:spPr>
      </p:pic>
      <p:pic>
        <p:nvPicPr>
          <p:cNvPr id="8" name="Picture 7">
            <a:extLst>
              <a:ext uri="{FF2B5EF4-FFF2-40B4-BE49-F238E27FC236}">
                <a16:creationId xmlns:a16="http://schemas.microsoft.com/office/drawing/2014/main" id="{A5F8F6DA-CCC4-D086-6218-CEC3FAC5590D}"/>
              </a:ext>
            </a:extLst>
          </p:cNvPr>
          <p:cNvPicPr>
            <a:picLocks noChangeAspect="1"/>
          </p:cNvPicPr>
          <p:nvPr/>
        </p:nvPicPr>
        <p:blipFill>
          <a:blip r:embed="rId6"/>
          <a:stretch>
            <a:fillRect/>
          </a:stretch>
        </p:blipFill>
        <p:spPr>
          <a:xfrm>
            <a:off x="209916" y="1846166"/>
            <a:ext cx="2287940" cy="1371430"/>
          </a:xfrm>
          <a:prstGeom prst="rect">
            <a:avLst/>
          </a:prstGeom>
          <a:ln>
            <a:solidFill>
              <a:schemeClr val="tx1"/>
            </a:solidFill>
          </a:ln>
        </p:spPr>
      </p:pic>
      <p:pic>
        <p:nvPicPr>
          <p:cNvPr id="3074" name="Picture 2" descr="The Nobel Prize in Chemistry has been awarded to Susumu ...">
            <a:extLst>
              <a:ext uri="{FF2B5EF4-FFF2-40B4-BE49-F238E27FC236}">
                <a16:creationId xmlns:a16="http://schemas.microsoft.com/office/drawing/2014/main" id="{B3F1F949-7128-9AD3-5CB0-CC0B18BF29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2822" y="3355874"/>
            <a:ext cx="4686506" cy="3217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9EC557-10F1-BB8D-1184-49942647F9C1}"/>
              </a:ext>
            </a:extLst>
          </p:cNvPr>
          <p:cNvPicPr>
            <a:picLocks noChangeAspect="1"/>
          </p:cNvPicPr>
          <p:nvPr/>
        </p:nvPicPr>
        <p:blipFill>
          <a:blip r:embed="rId8"/>
          <a:stretch>
            <a:fillRect/>
          </a:stretch>
        </p:blipFill>
        <p:spPr>
          <a:xfrm>
            <a:off x="3870653" y="3537884"/>
            <a:ext cx="1775182" cy="2662773"/>
          </a:xfrm>
          <a:prstGeom prst="rect">
            <a:avLst/>
          </a:prstGeom>
        </p:spPr>
      </p:pic>
      <p:pic>
        <p:nvPicPr>
          <p:cNvPr id="10" name="Picture 9">
            <a:extLst>
              <a:ext uri="{FF2B5EF4-FFF2-40B4-BE49-F238E27FC236}">
                <a16:creationId xmlns:a16="http://schemas.microsoft.com/office/drawing/2014/main" id="{29DB9048-E232-0182-F792-4FD357BAE577}"/>
              </a:ext>
            </a:extLst>
          </p:cNvPr>
          <p:cNvPicPr>
            <a:picLocks noChangeAspect="1"/>
          </p:cNvPicPr>
          <p:nvPr/>
        </p:nvPicPr>
        <p:blipFill>
          <a:blip r:embed="rId9"/>
          <a:stretch>
            <a:fillRect/>
          </a:stretch>
        </p:blipFill>
        <p:spPr>
          <a:xfrm>
            <a:off x="209916" y="3537884"/>
            <a:ext cx="1775182" cy="2662773"/>
          </a:xfrm>
          <a:prstGeom prst="rect">
            <a:avLst/>
          </a:prstGeom>
        </p:spPr>
      </p:pic>
      <p:pic>
        <p:nvPicPr>
          <p:cNvPr id="11" name="Picture 10">
            <a:extLst>
              <a:ext uri="{FF2B5EF4-FFF2-40B4-BE49-F238E27FC236}">
                <a16:creationId xmlns:a16="http://schemas.microsoft.com/office/drawing/2014/main" id="{703C8DBE-F09D-5982-AC2A-D5F2CF1EF3C8}"/>
              </a:ext>
            </a:extLst>
          </p:cNvPr>
          <p:cNvPicPr>
            <a:picLocks noChangeAspect="1"/>
          </p:cNvPicPr>
          <p:nvPr/>
        </p:nvPicPr>
        <p:blipFill>
          <a:blip r:embed="rId10"/>
          <a:stretch>
            <a:fillRect/>
          </a:stretch>
        </p:blipFill>
        <p:spPr>
          <a:xfrm>
            <a:off x="2034430" y="3537882"/>
            <a:ext cx="1775183" cy="2662775"/>
          </a:xfrm>
          <a:prstGeom prst="rect">
            <a:avLst/>
          </a:prstGeom>
        </p:spPr>
      </p:pic>
    </p:spTree>
    <p:extLst>
      <p:ext uri="{BB962C8B-B14F-4D97-AF65-F5344CB8AC3E}">
        <p14:creationId xmlns:p14="http://schemas.microsoft.com/office/powerpoint/2010/main" val="242698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A912-F15C-9F92-E0B1-C1F038C80AB6}"/>
              </a:ext>
            </a:extLst>
          </p:cNvPr>
          <p:cNvSpPr>
            <a:spLocks noGrp="1"/>
          </p:cNvSpPr>
          <p:nvPr>
            <p:ph type="title"/>
          </p:nvPr>
        </p:nvSpPr>
        <p:spPr/>
        <p:txBody>
          <a:bodyPr>
            <a:normAutofit/>
          </a:bodyPr>
          <a:lstStyle/>
          <a:p>
            <a:r>
              <a:rPr lang="en-US" dirty="0"/>
              <a:t>Sensational 2025 Findings: </a:t>
            </a:r>
            <a:br>
              <a:rPr lang="en-US" dirty="0"/>
            </a:br>
            <a:r>
              <a:rPr lang="en-US" sz="3100" dirty="0"/>
              <a:t>National Oceanographic and Atmospheric Administration (NOAA)</a:t>
            </a:r>
            <a:endParaRPr lang="en-US" dirty="0"/>
          </a:p>
        </p:txBody>
      </p:sp>
      <p:sp>
        <p:nvSpPr>
          <p:cNvPr id="3" name="Content Placeholder 2">
            <a:extLst>
              <a:ext uri="{FF2B5EF4-FFF2-40B4-BE49-F238E27FC236}">
                <a16:creationId xmlns:a16="http://schemas.microsoft.com/office/drawing/2014/main" id="{9573211C-9680-2352-D075-1C6EA67CBD33}"/>
              </a:ext>
            </a:extLst>
          </p:cNvPr>
          <p:cNvSpPr>
            <a:spLocks noGrp="1"/>
          </p:cNvSpPr>
          <p:nvPr>
            <p:ph idx="1"/>
          </p:nvPr>
        </p:nvSpPr>
        <p:spPr>
          <a:xfrm>
            <a:off x="838200" y="1825625"/>
            <a:ext cx="11353800" cy="4351338"/>
          </a:xfrm>
        </p:spPr>
        <p:txBody>
          <a:bodyPr/>
          <a:lstStyle/>
          <a:p>
            <a:r>
              <a:rPr lang="en-US" dirty="0"/>
              <a:t>Montreal Protocol reduced toxic perchlorate groundwater pollution!</a:t>
            </a:r>
          </a:p>
          <a:p>
            <a:r>
              <a:rPr lang="en-US" dirty="0"/>
              <a:t>“…</a:t>
            </a:r>
            <a:r>
              <a:rPr lang="en-US" dirty="0">
                <a:solidFill>
                  <a:srgbClr val="FF0000"/>
                </a:solidFill>
              </a:rPr>
              <a:t>a reminder that the stratosphere is not fully understood</a:t>
            </a:r>
            <a:r>
              <a:rPr lang="en-US" dirty="0"/>
              <a:t>.”</a:t>
            </a:r>
          </a:p>
          <a:p>
            <a:r>
              <a:rPr lang="en-US" dirty="0"/>
              <a:t>The growing list of Montreal Protocol co-benefits</a:t>
            </a:r>
            <a:r>
              <a:rPr lang="en-US" dirty="0">
                <a:solidFill>
                  <a:srgbClr val="FF0000"/>
                </a:solidFill>
              </a:rPr>
              <a:t>:</a:t>
            </a:r>
          </a:p>
          <a:p>
            <a:pPr lvl="1"/>
            <a:r>
              <a:rPr lang="en-US" dirty="0"/>
              <a:t>Agriculture and natural ecosystems</a:t>
            </a:r>
          </a:p>
          <a:p>
            <a:pPr lvl="1"/>
            <a:r>
              <a:rPr lang="en-US" dirty="0"/>
              <a:t>Aquatic and terrestrial carbon sinks</a:t>
            </a:r>
          </a:p>
          <a:p>
            <a:pPr lvl="1"/>
            <a:r>
              <a:rPr lang="en-US" dirty="0"/>
              <a:t>Built environment</a:t>
            </a:r>
          </a:p>
          <a:p>
            <a:pPr lvl="1"/>
            <a:r>
              <a:rPr lang="en-US" dirty="0"/>
              <a:t>Climate</a:t>
            </a:r>
          </a:p>
          <a:p>
            <a:pPr lvl="1"/>
            <a:r>
              <a:rPr lang="en-US" dirty="0"/>
              <a:t>Groundwater </a:t>
            </a:r>
          </a:p>
          <a:p>
            <a:pPr lvl="1"/>
            <a:r>
              <a:rPr lang="en-US" dirty="0"/>
              <a:t>Human health</a:t>
            </a:r>
          </a:p>
          <a:p>
            <a:pPr lvl="1"/>
            <a:endParaRPr lang="en-US" dirty="0"/>
          </a:p>
        </p:txBody>
      </p:sp>
    </p:spTree>
    <p:extLst>
      <p:ext uri="{BB962C8B-B14F-4D97-AF65-F5344CB8AC3E}">
        <p14:creationId xmlns:p14="http://schemas.microsoft.com/office/powerpoint/2010/main" val="81643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11A0-F2D7-8BE3-DEF5-135D14E8E679}"/>
              </a:ext>
            </a:extLst>
          </p:cNvPr>
          <p:cNvSpPr>
            <a:spLocks noGrp="1"/>
          </p:cNvSpPr>
          <p:nvPr>
            <p:ph type="title"/>
          </p:nvPr>
        </p:nvSpPr>
        <p:spPr/>
        <p:txBody>
          <a:bodyPr>
            <a:normAutofit fontScale="90000"/>
          </a:bodyPr>
          <a:lstStyle/>
          <a:p>
            <a:r>
              <a:rPr lang="en-US" dirty="0"/>
              <a:t>Sensational 2025 Findings:</a:t>
            </a:r>
            <a:br>
              <a:rPr lang="en-US" dirty="0"/>
            </a:br>
            <a:r>
              <a:rPr lang="en-US" sz="2700" dirty="0"/>
              <a:t>Institute for Governance &amp; Sustainable Development, Planetary </a:t>
            </a:r>
            <a:br>
              <a:rPr lang="en-US" sz="2700" dirty="0"/>
            </a:br>
            <a:r>
              <a:rPr lang="en-US" sz="2700" dirty="0"/>
              <a:t>Guardians, Potsdam Institute for Climate Impact Research, and PlusWonder</a:t>
            </a:r>
            <a:endParaRPr lang="en-US" dirty="0"/>
          </a:p>
        </p:txBody>
      </p:sp>
      <p:sp>
        <p:nvSpPr>
          <p:cNvPr id="3" name="Content Placeholder 2">
            <a:extLst>
              <a:ext uri="{FF2B5EF4-FFF2-40B4-BE49-F238E27FC236}">
                <a16:creationId xmlns:a16="http://schemas.microsoft.com/office/drawing/2014/main" id="{DB247E49-2035-8053-3051-EF4FE3A368B7}"/>
              </a:ext>
            </a:extLst>
          </p:cNvPr>
          <p:cNvSpPr>
            <a:spLocks noGrp="1"/>
          </p:cNvSpPr>
          <p:nvPr>
            <p:ph idx="1"/>
          </p:nvPr>
        </p:nvSpPr>
        <p:spPr>
          <a:xfrm>
            <a:off x="838200" y="1825625"/>
            <a:ext cx="11353800" cy="4351338"/>
          </a:xfrm>
        </p:spPr>
        <p:txBody>
          <a:bodyPr>
            <a:normAutofit/>
          </a:bodyPr>
          <a:lstStyle/>
          <a:p>
            <a:r>
              <a:rPr lang="en-US" dirty="0"/>
              <a:t>Protecting the Stratospheric Ozone Planetary Boundary also protected climate, land, ocean, and biosphere!</a:t>
            </a:r>
          </a:p>
          <a:p>
            <a:pPr marL="457200" lvl="1" indent="0">
              <a:buNone/>
            </a:pPr>
            <a:r>
              <a:rPr lang="en-US" i="1" dirty="0">
                <a:hlinkClick r:id="rId2"/>
              </a:rPr>
              <a:t>How the Montreal Protocol Put the Stratospheric Ozone Layer on the Path to Recovery and Delayed Climate Tipping Points That Would Have Forced Earth Further Beyond Planetary Boundaries</a:t>
            </a:r>
            <a:endParaRPr lang="en-US" i="1" dirty="0"/>
          </a:p>
          <a:p>
            <a:pPr marL="914400" lvl="2" indent="0">
              <a:buNone/>
            </a:pPr>
            <a:r>
              <a:rPr lang="en-US" dirty="0"/>
              <a:t>Stephen O. Andersen, Johan Rockström, Jean Oelwang, Guus J. M. Velders, Suely Carvalho, Marco González, and Durwood Zaelke</a:t>
            </a:r>
          </a:p>
          <a:p>
            <a:r>
              <a:rPr lang="en-US" dirty="0"/>
              <a:t> Seven out of nine Planetary Boundaries have been breached! </a:t>
            </a:r>
          </a:p>
          <a:p>
            <a:pPr lvl="1"/>
            <a:r>
              <a:rPr lang="en-US" dirty="0">
                <a:hlinkClick r:id="rId3"/>
              </a:rPr>
              <a:t>Planetary Health Check 2025</a:t>
            </a:r>
            <a:endParaRPr lang="en-US" dirty="0"/>
          </a:p>
          <a:p>
            <a:pPr marL="914400" lvl="2" indent="0">
              <a:buNone/>
            </a:pPr>
            <a:r>
              <a:rPr lang="en-US" dirty="0"/>
              <a:t>Potsdam Institute for Climate Impact Research and Planetary Guardians </a:t>
            </a:r>
          </a:p>
        </p:txBody>
      </p:sp>
    </p:spTree>
    <p:extLst>
      <p:ext uri="{BB962C8B-B14F-4D97-AF65-F5344CB8AC3E}">
        <p14:creationId xmlns:p14="http://schemas.microsoft.com/office/powerpoint/2010/main" val="75050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15C4-8104-424B-01FF-4625340DBD3D}"/>
              </a:ext>
            </a:extLst>
          </p:cNvPr>
          <p:cNvSpPr>
            <a:spLocks noGrp="1"/>
          </p:cNvSpPr>
          <p:nvPr>
            <p:ph type="title"/>
          </p:nvPr>
        </p:nvSpPr>
        <p:spPr/>
        <p:txBody>
          <a:bodyPr/>
          <a:lstStyle/>
          <a:p>
            <a:r>
              <a:rPr lang="en-US" dirty="0"/>
              <a:t>Sensational 2025 Findings</a:t>
            </a:r>
          </a:p>
        </p:txBody>
      </p:sp>
      <p:sp>
        <p:nvSpPr>
          <p:cNvPr id="3" name="Content Placeholder 2">
            <a:extLst>
              <a:ext uri="{FF2B5EF4-FFF2-40B4-BE49-F238E27FC236}">
                <a16:creationId xmlns:a16="http://schemas.microsoft.com/office/drawing/2014/main" id="{F4F408C7-9659-8A2D-E19B-4281450A254A}"/>
              </a:ext>
            </a:extLst>
          </p:cNvPr>
          <p:cNvSpPr>
            <a:spLocks noGrp="1"/>
          </p:cNvSpPr>
          <p:nvPr>
            <p:ph idx="1"/>
          </p:nvPr>
        </p:nvSpPr>
        <p:spPr>
          <a:xfrm>
            <a:off x="838200" y="1825625"/>
            <a:ext cx="11353800" cy="4667250"/>
          </a:xfrm>
        </p:spPr>
        <p:txBody>
          <a:bodyPr>
            <a:normAutofit lnSpcReduction="10000"/>
          </a:bodyPr>
          <a:lstStyle/>
          <a:p>
            <a:pPr>
              <a:spcAft>
                <a:spcPts val="300"/>
              </a:spcAft>
            </a:pPr>
            <a:r>
              <a:rPr lang="en-GB" noProof="0" dirty="0">
                <a:solidFill>
                  <a:schemeClr val="accent4">
                    <a:lumMod val="75000"/>
                  </a:schemeClr>
                </a:solidFill>
                <a:hlinkClick r:id="rId2">
                  <a:extLst>
                    <a:ext uri="{A12FA001-AC4F-418D-AE19-62706E023703}">
                      <ahyp:hlinkClr xmlns:ahyp="http://schemas.microsoft.com/office/drawing/2018/hyperlinkcolor" val="tx"/>
                    </a:ext>
                  </a:extLst>
                </a:hlinkClick>
              </a:rPr>
              <a:t>Fast HFC Phasedown Under the Kigali Amendment is Less Expensive than if Slow</a:t>
            </a:r>
            <a:endParaRPr lang="en-GB" noProof="0" dirty="0">
              <a:solidFill>
                <a:schemeClr val="accent4">
                  <a:lumMod val="75000"/>
                </a:schemeClr>
              </a:solidFill>
            </a:endParaRPr>
          </a:p>
          <a:p>
            <a:pPr marL="457200" lvl="1" indent="0">
              <a:spcAft>
                <a:spcPts val="300"/>
              </a:spcAft>
              <a:buNone/>
            </a:pPr>
            <a:r>
              <a:rPr lang="en-GB" noProof="0" dirty="0"/>
              <a:t>Less costly for: </a:t>
            </a:r>
          </a:p>
          <a:p>
            <a:pPr lvl="1"/>
            <a:r>
              <a:rPr lang="en-GB" noProof="0" dirty="0"/>
              <a:t>Non-Article 5 donors to the MLF (less to pay for)</a:t>
            </a:r>
          </a:p>
          <a:p>
            <a:pPr lvl="1"/>
            <a:r>
              <a:rPr lang="en-GB" dirty="0"/>
              <a:t>B</a:t>
            </a:r>
            <a:r>
              <a:rPr lang="en-GB" noProof="0" dirty="0"/>
              <a:t>uyers of new cooling equipment (lower ownership costs)</a:t>
            </a:r>
          </a:p>
          <a:p>
            <a:pPr lvl="1"/>
            <a:r>
              <a:rPr lang="en-GB" noProof="0" dirty="0"/>
              <a:t>Neighbourhoods and cities (less pollution from fossil fuel power plants)</a:t>
            </a:r>
          </a:p>
          <a:p>
            <a:pPr lvl="1"/>
            <a:r>
              <a:rPr lang="en-GB" dirty="0"/>
              <a:t>F</a:t>
            </a:r>
            <a:r>
              <a:rPr lang="en-GB" noProof="0" dirty="0"/>
              <a:t>amilies and communities (electricity savings spent locally for quality of life and prosperity)</a:t>
            </a:r>
            <a:endParaRPr lang="en-GB" dirty="0"/>
          </a:p>
          <a:p>
            <a:pPr lvl="1"/>
            <a:r>
              <a:rPr lang="en-GB" noProof="0" dirty="0"/>
              <a:t>National governments (lower compliance costs, improved balance of payments, lower interest rates for public investments)</a:t>
            </a:r>
          </a:p>
          <a:p>
            <a:pPr marL="457200" lvl="1" indent="0">
              <a:buNone/>
            </a:pPr>
            <a:endParaRPr lang="en-GB" noProof="0" dirty="0"/>
          </a:p>
          <a:p>
            <a:pPr marL="457200" lvl="1" indent="0">
              <a:buNone/>
            </a:pPr>
            <a:r>
              <a:rPr lang="en-GB" noProof="0" dirty="0"/>
              <a:t>Stephen O. Andersen, Jianxin Hu, Pengnan Jiang, Suely Carvalho, Richard “Tad” Ferris, Xiaopu Sun, Kofi A. Agyarko, Ziwei Chen, and Marco González</a:t>
            </a:r>
          </a:p>
        </p:txBody>
      </p:sp>
    </p:spTree>
    <p:extLst>
      <p:ext uri="{BB962C8B-B14F-4D97-AF65-F5344CB8AC3E}">
        <p14:creationId xmlns:p14="http://schemas.microsoft.com/office/powerpoint/2010/main" val="121560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C7C5-B690-7FD4-DC73-B4DD5DE6B266}"/>
              </a:ext>
            </a:extLst>
          </p:cNvPr>
          <p:cNvSpPr>
            <a:spLocks noGrp="1"/>
          </p:cNvSpPr>
          <p:nvPr>
            <p:ph type="title"/>
          </p:nvPr>
        </p:nvSpPr>
        <p:spPr/>
        <p:txBody>
          <a:bodyPr>
            <a:normAutofit fontScale="90000"/>
          </a:bodyPr>
          <a:lstStyle/>
          <a:p>
            <a:r>
              <a:rPr lang="en-US" dirty="0"/>
              <a:t>Sensational 2025 Findings</a:t>
            </a:r>
            <a:br>
              <a:rPr lang="en-US" dirty="0"/>
            </a:br>
            <a:r>
              <a:rPr lang="en-US" sz="4000" dirty="0"/>
              <a:t>Planet2050 &amp; AlliedOffsets; US EPA Best Practices</a:t>
            </a:r>
            <a:endParaRPr lang="en-US" dirty="0"/>
          </a:p>
        </p:txBody>
      </p:sp>
      <p:sp>
        <p:nvSpPr>
          <p:cNvPr id="3" name="Content Placeholder 2">
            <a:extLst>
              <a:ext uri="{FF2B5EF4-FFF2-40B4-BE49-F238E27FC236}">
                <a16:creationId xmlns:a16="http://schemas.microsoft.com/office/drawing/2014/main" id="{382A5423-C174-8C4A-7B0C-876374899A85}"/>
              </a:ext>
            </a:extLst>
          </p:cNvPr>
          <p:cNvSpPr>
            <a:spLocks noGrp="1"/>
          </p:cNvSpPr>
          <p:nvPr>
            <p:ph idx="1"/>
          </p:nvPr>
        </p:nvSpPr>
        <p:spPr>
          <a:xfrm>
            <a:off x="838200" y="1825625"/>
            <a:ext cx="11353800" cy="4351338"/>
          </a:xfrm>
        </p:spPr>
        <p:txBody>
          <a:bodyPr>
            <a:normAutofit/>
          </a:bodyPr>
          <a:lstStyle/>
          <a:p>
            <a:r>
              <a:rPr lang="en-US" dirty="0">
                <a:hlinkClick r:id="rId2"/>
              </a:rPr>
              <a:t>SF₆: The Hidden Giant of Super Pollutants</a:t>
            </a:r>
            <a:r>
              <a:rPr lang="en-US" dirty="0"/>
              <a:t> (Planet2050 &amp; AlliedOffsets</a:t>
            </a:r>
          </a:p>
          <a:p>
            <a:pPr lvl="1"/>
            <a:r>
              <a:rPr lang="en-US" dirty="0"/>
              <a:t>Of the seven GHGs tracked by IPCC, sulphur hexafluoride (SF₆) has the highest GWP at 24,300 and an atmospheric lifetime of up to 3200 years</a:t>
            </a:r>
          </a:p>
          <a:p>
            <a:pPr lvl="1"/>
            <a:r>
              <a:rPr lang="en-US" dirty="0"/>
              <a:t>89% of SF</a:t>
            </a:r>
            <a:r>
              <a:rPr lang="en-US" baseline="-25000" dirty="0"/>
              <a:t>6</a:t>
            </a:r>
            <a:r>
              <a:rPr lang="en-US" dirty="0"/>
              <a:t> emissions from electric utility and data center switchgear and growing rapidly </a:t>
            </a:r>
          </a:p>
          <a:p>
            <a:r>
              <a:rPr lang="en-US" dirty="0">
                <a:hlinkClick r:id="rId3"/>
              </a:rPr>
              <a:t>Reducing SF6 Emissions in Electric Power Systems</a:t>
            </a:r>
            <a:r>
              <a:rPr lang="en-US" dirty="0"/>
              <a:t> (US EPA)</a:t>
            </a:r>
          </a:p>
          <a:p>
            <a:pPr lvl="1"/>
            <a:r>
              <a:rPr lang="en-US" dirty="0"/>
              <a:t>Proven emission reduction under lifecycle sulphur hexafluoride management (SLFM)</a:t>
            </a:r>
          </a:p>
          <a:p>
            <a:pPr lvl="1"/>
            <a:r>
              <a:rPr lang="en-US" dirty="0"/>
              <a:t>Proven retrofit and replacement of SF₆ by industry partnering with electric utilities and industrial customers</a:t>
            </a:r>
          </a:p>
          <a:p>
            <a:pPr lvl="1"/>
            <a:r>
              <a:rPr lang="en-US" dirty="0"/>
              <a:t>SF₆, like CH</a:t>
            </a:r>
            <a:r>
              <a:rPr lang="en-US" baseline="-25000" dirty="0"/>
              <a:t>4</a:t>
            </a:r>
            <a:r>
              <a:rPr lang="en-US" dirty="0"/>
              <a:t> can be added by Amendment to the Montreal Protocol </a:t>
            </a:r>
            <a:endParaRPr lang="en-US" baseline="-25000" dirty="0"/>
          </a:p>
        </p:txBody>
      </p:sp>
    </p:spTree>
    <p:extLst>
      <p:ext uri="{BB962C8B-B14F-4D97-AF65-F5344CB8AC3E}">
        <p14:creationId xmlns:p14="http://schemas.microsoft.com/office/powerpoint/2010/main" val="46630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800C-BA08-0427-DB6B-C4DBF1F1256B}"/>
              </a:ext>
            </a:extLst>
          </p:cNvPr>
          <p:cNvSpPr>
            <a:spLocks noGrp="1"/>
          </p:cNvSpPr>
          <p:nvPr>
            <p:ph type="title"/>
          </p:nvPr>
        </p:nvSpPr>
        <p:spPr/>
        <p:txBody>
          <a:bodyPr/>
          <a:lstStyle/>
          <a:p>
            <a:r>
              <a:rPr lang="en-US" dirty="0"/>
              <a:t>Backup Slide</a:t>
            </a:r>
          </a:p>
        </p:txBody>
      </p:sp>
      <p:sp>
        <p:nvSpPr>
          <p:cNvPr id="3" name="Content Placeholder 2">
            <a:extLst>
              <a:ext uri="{FF2B5EF4-FFF2-40B4-BE49-F238E27FC236}">
                <a16:creationId xmlns:a16="http://schemas.microsoft.com/office/drawing/2014/main" id="{A1461A18-F5C1-5C04-9BFD-FF5F5E4CCA6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9601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719A-FAD1-E1A2-6D28-C33582CFEAEB}"/>
              </a:ext>
            </a:extLst>
          </p:cNvPr>
          <p:cNvSpPr>
            <a:spLocks noGrp="1"/>
          </p:cNvSpPr>
          <p:nvPr>
            <p:ph type="title"/>
          </p:nvPr>
        </p:nvSpPr>
        <p:spPr/>
        <p:txBody>
          <a:bodyPr/>
          <a:lstStyle/>
          <a:p>
            <a:r>
              <a:rPr lang="en-US" dirty="0"/>
              <a:t>Perchlorate in Stratospheric Aerosol Particles</a:t>
            </a:r>
            <a:br>
              <a:rPr lang="en-US" dirty="0"/>
            </a:br>
            <a:endParaRPr lang="en-US" dirty="0"/>
          </a:p>
        </p:txBody>
      </p:sp>
      <p:sp>
        <p:nvSpPr>
          <p:cNvPr id="3" name="Content Placeholder 2">
            <a:extLst>
              <a:ext uri="{FF2B5EF4-FFF2-40B4-BE49-F238E27FC236}">
                <a16:creationId xmlns:a16="http://schemas.microsoft.com/office/drawing/2014/main" id="{767D598E-5D7F-6C30-E093-9392DF847985}"/>
              </a:ext>
            </a:extLst>
          </p:cNvPr>
          <p:cNvSpPr>
            <a:spLocks noGrp="1"/>
          </p:cNvSpPr>
          <p:nvPr>
            <p:ph idx="1"/>
          </p:nvPr>
        </p:nvSpPr>
        <p:spPr>
          <a:xfrm>
            <a:off x="838200" y="1825625"/>
            <a:ext cx="11353800" cy="4351338"/>
          </a:xfrm>
        </p:spPr>
        <p:txBody>
          <a:bodyPr>
            <a:normAutofit/>
          </a:bodyPr>
          <a:lstStyle/>
          <a:p>
            <a:pPr marL="0" indent="0">
              <a:buNone/>
            </a:pPr>
            <a:r>
              <a:rPr lang="en-US" dirty="0"/>
              <a:t>Daniel M. Murphy, Maya Abou-Ghanem, Adam T. Ahern, Charles A. Brock, Daniel J. Cziczo, Eric J. Hintsa, Justin L. Jacquot, Michael J. Lawler, Ming Lyu, Fred L. Moore, Michael A. Robinson, James M. Roberts, Gregory P. Schill, Xiaoli Shen, Troy D. Thornberry, and Patrick R. Veres </a:t>
            </a:r>
          </a:p>
          <a:p>
            <a:pPr marL="0" indent="0">
              <a:buNone/>
            </a:pPr>
            <a:r>
              <a:rPr lang="en-US" i="1" dirty="0"/>
              <a:t>Proceedings of the National Academy of Sciences (PNAS)</a:t>
            </a:r>
            <a:r>
              <a:rPr lang="en-US" dirty="0"/>
              <a:t>, Volume 122, Number 31. </a:t>
            </a:r>
            <a:r>
              <a:rPr lang="en-US" dirty="0">
                <a:hlinkClick r:id="rId2"/>
              </a:rPr>
              <a:t>https://www.pnas.org/doi/10.1073/pnas.2512783122</a:t>
            </a:r>
            <a:r>
              <a:rPr lang="en-US" dirty="0"/>
              <a:t>.</a:t>
            </a:r>
          </a:p>
          <a:p>
            <a:pPr marL="0" indent="0">
              <a:buNone/>
            </a:pPr>
            <a:endParaRPr lang="en-US" dirty="0"/>
          </a:p>
        </p:txBody>
      </p:sp>
    </p:spTree>
    <p:extLst>
      <p:ext uri="{BB962C8B-B14F-4D97-AF65-F5344CB8AC3E}">
        <p14:creationId xmlns:p14="http://schemas.microsoft.com/office/powerpoint/2010/main" val="2202630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2579</TotalTime>
  <Words>757</Words>
  <Application>Microsoft Macintosh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Breaking News &amp; Sensational Findings </vt:lpstr>
      <vt:lpstr>Breaking News: 2nd Nobel Prize for Chemistry Drives Montreal Protocol Success!</vt:lpstr>
      <vt:lpstr>6 Scientists! 5 Countries! 4 Continents!  2 Nobel Prizes! 1 Earth and Atmosphere!</vt:lpstr>
      <vt:lpstr>Sensational 2025 Findings:  National Oceanographic and Atmospheric Administration (NOAA)</vt:lpstr>
      <vt:lpstr>Sensational 2025 Findings: Institute for Governance &amp; Sustainable Development, Planetary  Guardians, Potsdam Institute for Climate Impact Research, and PlusWonder</vt:lpstr>
      <vt:lpstr>Sensational 2025 Findings</vt:lpstr>
      <vt:lpstr>Sensational 2025 Findings Planet2050 &amp; AlliedOffsets; US EPA Best Practices</vt:lpstr>
      <vt:lpstr>Backup Slide</vt:lpstr>
      <vt:lpstr>Perchlorate in Stratospheric Aerosol Particles </vt:lpstr>
      <vt:lpstr>IGSD Invites Co-Authors and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Andersen</dc:creator>
  <cp:lastModifiedBy>Stephen Andersen</cp:lastModifiedBy>
  <cp:revision>9</cp:revision>
  <dcterms:created xsi:type="dcterms:W3CDTF">2025-10-27T09:06:47Z</dcterms:created>
  <dcterms:modified xsi:type="dcterms:W3CDTF">2025-11-03T07:41:21Z</dcterms:modified>
</cp:coreProperties>
</file>