
<file path=[Content_Types].xml><?xml version="1.0" encoding="utf-8"?>
<Types xmlns="http://schemas.openxmlformats.org/package/2006/content-types">
  <Default Extension="png" ContentType="image/pn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Default Extension="jpeg" ContentType="image/jpeg"/>
  <Default Extension="emf" ContentType="image/x-emf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73" r:id="rId6"/>
    <p:sldId id="270" r:id="rId7"/>
    <p:sldId id="261" r:id="rId8"/>
    <p:sldId id="262" r:id="rId9"/>
    <p:sldId id="272" r:id="rId10"/>
    <p:sldId id="271" r:id="rId11"/>
    <p:sldId id="264" r:id="rId12"/>
    <p:sldId id="265" r:id="rId13"/>
    <p:sldId id="266" r:id="rId14"/>
    <p:sldId id="267" r:id="rId15"/>
    <p:sldId id="274" r:id="rId16"/>
    <p:sldId id="275" r:id="rId17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D25D4-5189-4791-B2C5-5C66E2A63D02}" type="datetimeFigureOut">
              <a:rPr lang="en-US" smtClean="0"/>
              <a:pPr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A2A9D-EFA3-49B2-9D23-FD3622002D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72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A2A9D-EFA3-49B2-9D23-FD3622002D3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21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International Pharmaceutical Aerosol Consortium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A2A9D-EFA3-49B2-9D23-FD3622002D3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716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06404D0-8225-474E-B9C7-28E9016ABA36}" type="datetime1">
              <a:rPr lang="en-US" smtClean="0"/>
              <a:t>11/17/2014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D4BCA-7658-49E2-8D74-31C30F322484}" type="datetime1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2E4F3-A11D-434C-B3F1-D5BD6BC9F3C7}" type="datetime1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C3F730-05A0-4962-AABF-CF46164D3205}" type="datetime1">
              <a:rPr lang="en-US" smtClean="0"/>
              <a:t>11/17/2014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24F625B-D5E4-4627-9061-A8DFBD45997C}" type="datetime1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98DAE-7503-4ABE-A146-099EB4A76278}" type="datetime1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FE467-3038-42E9-855E-82CCFB15D835}" type="datetime1">
              <a:rPr lang="en-US" smtClean="0"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AF9C80B-5848-417F-8AB5-2C7268154F1B}" type="datetime1">
              <a:rPr lang="en-US" smtClean="0"/>
              <a:t>11/17/2014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7CB82-FBEA-4A20-A01D-B8C21A5E082E}" type="datetime1">
              <a:rPr lang="en-US" smtClean="0"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966A97-7E4E-4838-955C-75DD5EB5280E}" type="datetime1">
              <a:rPr lang="en-US" smtClean="0"/>
              <a:t>11/17/2014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5F4D90-2A4E-4163-B9DA-48081284349E}" type="datetime1">
              <a:rPr lang="en-US" smtClean="0"/>
              <a:t>11/17/2014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FD42EC0-601D-4593-97E6-BBECA4179C3D}" type="datetime1">
              <a:rPr lang="en-US" smtClean="0"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84A67CE-C0DB-8F4F-AB07-867DC5911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Budget Committee Presentation by the Ozone Secretariat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Joint 10</a:t>
            </a:r>
            <a:r>
              <a:rPr lang="en-US" baseline="30000" dirty="0" smtClean="0"/>
              <a:t>th</a:t>
            </a:r>
            <a:r>
              <a:rPr lang="en-US" dirty="0" smtClean="0"/>
              <a:t> meeting of the </a:t>
            </a:r>
          </a:p>
          <a:p>
            <a:r>
              <a:rPr lang="en-US" dirty="0" smtClean="0"/>
              <a:t>Conference of the Parties to </a:t>
            </a:r>
            <a:r>
              <a:rPr lang="en-US" smtClean="0"/>
              <a:t>the VC and</a:t>
            </a:r>
          </a:p>
          <a:p>
            <a:r>
              <a:rPr lang="en-US" smtClean="0"/>
              <a:t>26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r>
              <a:rPr lang="en-US" dirty="0" smtClean="0"/>
              <a:t>Meeting of the Parties to the MP </a:t>
            </a:r>
          </a:p>
          <a:p>
            <a:r>
              <a:rPr lang="en-US" dirty="0" smtClean="0"/>
              <a:t>					   17.11.2014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2015-2017 Budgets for the VC Trust Fund and Audit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Extension of Trust Fund to 31.12.2025   </a:t>
            </a:r>
          </a:p>
          <a:p>
            <a:r>
              <a:rPr lang="en-US" dirty="0" smtClean="0"/>
              <a:t>Inclusion of 2% operational reserve </a:t>
            </a:r>
          </a:p>
          <a:p>
            <a:r>
              <a:rPr lang="en-US" dirty="0" smtClean="0"/>
              <a:t>Inclusion of 15% financial reserve according to the auditors’ recommendations. The 15% can be assessed on the 2015 budget and can remain steady for the next three years.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2015-2016 Budgets for the MP Trust Fund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2015 - 4.8% increase when compared to 2014 without the HFC management workshop budget. </a:t>
            </a:r>
          </a:p>
          <a:p>
            <a:r>
              <a:rPr lang="en-US" dirty="0" smtClean="0"/>
              <a:t>Extension of Trust Fund to 31.12.2025</a:t>
            </a:r>
          </a:p>
          <a:p>
            <a:r>
              <a:rPr lang="en-US" dirty="0" smtClean="0"/>
              <a:t>Inclusion of 2% operational reserve </a:t>
            </a:r>
          </a:p>
          <a:p>
            <a:r>
              <a:rPr lang="en-US" dirty="0" smtClean="0"/>
              <a:t>Annual contributions by parties remain constant because of the draw downs. 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846834"/>
              </p:ext>
            </p:extLst>
          </p:nvPr>
        </p:nvGraphicFramePr>
        <p:xfrm>
          <a:off x="641682" y="4087870"/>
          <a:ext cx="6684212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8319"/>
                <a:gridCol w="1767683"/>
                <a:gridCol w="1457157"/>
                <a:gridCol w="167105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Revised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budget 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(</a:t>
                      </a:r>
                      <a:r>
                        <a:rPr lang="en-US" i="1" baseline="0" dirty="0" smtClean="0">
                          <a:solidFill>
                            <a:srgbClr val="000000"/>
                          </a:solidFill>
                        </a:rPr>
                        <a:t>with </a:t>
                      </a:r>
                      <a:r>
                        <a:rPr lang="en-US" i="1" baseline="0" dirty="0" err="1" smtClean="0">
                          <a:solidFill>
                            <a:srgbClr val="000000"/>
                          </a:solidFill>
                        </a:rPr>
                        <a:t>psc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5,065,460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5,090,765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5,133,894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Draw down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788,527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813,832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856,961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Required</a:t>
                      </a:r>
                      <a:r>
                        <a:rPr lang="en-US" baseline="0" dirty="0" smtClean="0"/>
                        <a:t> contributions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4,276,933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4,276,933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4,276,933</a:t>
                      </a:r>
                    </a:p>
                    <a:p>
                      <a:pPr algn="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Earmarked Contributions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ontributions from Norway, Sweden and Finland for support of the participation of Least Developed Countries to the meetings</a:t>
            </a:r>
          </a:p>
          <a:p>
            <a:r>
              <a:rPr lang="en-US" dirty="0" smtClean="0"/>
              <a:t>Contributions from IPAC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Contributions from EU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418" y="3671455"/>
            <a:ext cx="6761018" cy="280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TEAP Funding Issues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Budget for travel of Assessment Panels (A5 experts) was 500,000 in 2010 but decreased to 450,000 in 2012.  </a:t>
            </a:r>
          </a:p>
          <a:p>
            <a:r>
              <a:rPr lang="en-US" sz="2000" dirty="0" smtClean="0"/>
              <a:t>On exceptional basis, travel of non-A5 experts was funded whenever their participation became necessary after funding of A5 experts was ensured. </a:t>
            </a:r>
          </a:p>
          <a:p>
            <a:r>
              <a:rPr lang="en-US" sz="2000" dirty="0" smtClean="0"/>
              <a:t>Parties may wish to build on decision XXI/32 and consider flexibility of up to 5% for funding non-A5 experts in exceptional circumstances.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55579" y="6313681"/>
            <a:ext cx="609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 As of October 2014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275587"/>
            <a:ext cx="7358744" cy="2057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New in the Budget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Inclusion of </a:t>
            </a:r>
            <a:r>
              <a:rPr lang="en-US" dirty="0" err="1" smtClean="0"/>
              <a:t>summarised</a:t>
            </a:r>
            <a:r>
              <a:rPr lang="en-US" dirty="0" smtClean="0"/>
              <a:t> tables and comparisons for ease of understanding</a:t>
            </a:r>
          </a:p>
          <a:p>
            <a:r>
              <a:rPr lang="en-US" dirty="0" smtClean="0"/>
              <a:t>Inclusion of the OS </a:t>
            </a:r>
            <a:r>
              <a:rPr lang="en-US" dirty="0" err="1" smtClean="0"/>
              <a:t>organogram</a:t>
            </a:r>
            <a:r>
              <a:rPr lang="en-US" dirty="0" smtClean="0"/>
              <a:t> and staffing tables </a:t>
            </a:r>
          </a:p>
          <a:p>
            <a:r>
              <a:rPr lang="en-US" dirty="0" smtClean="0"/>
              <a:t>Certified </a:t>
            </a:r>
            <a:r>
              <a:rPr lang="en-US" dirty="0"/>
              <a:t>f</a:t>
            </a:r>
            <a:r>
              <a:rPr lang="en-US" dirty="0" smtClean="0"/>
              <a:t>inancial statements of </a:t>
            </a:r>
            <a:r>
              <a:rPr lang="en-US" smtClean="0"/>
              <a:t>earmarked contributions distributed</a:t>
            </a:r>
            <a:r>
              <a:rPr lang="en-US" dirty="0" smtClean="0"/>
              <a:t>.</a:t>
            </a: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Additional Requirements for the Consideration of the Parties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Activities for the 30</a:t>
            </a:r>
            <a:r>
              <a:rPr lang="en-US" baseline="30000" dirty="0" smtClean="0"/>
              <a:t>th</a:t>
            </a:r>
            <a:r>
              <a:rPr lang="en-US" dirty="0" smtClean="0"/>
              <a:t> Anniversary of the VC by highlighting accomplishments about health, environmental, economic, social benefits.  </a:t>
            </a:r>
          </a:p>
          <a:p>
            <a:r>
              <a:rPr lang="en-US" dirty="0" smtClean="0"/>
              <a:t>Products: Ozone feature film, strategic media outreach activities to disseminate key messages via a youth campaign. </a:t>
            </a:r>
          </a:p>
          <a:p>
            <a:r>
              <a:rPr lang="en-US" dirty="0" smtClean="0"/>
              <a:t>The parties may wish to consider some additional funding for the funding of the above mentioned activities.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09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Additional </a:t>
            </a:r>
            <a:r>
              <a:rPr lang="en-US" dirty="0"/>
              <a:t>Requirements for the Consideration of the Parties -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the parties wish to contribute to the carbon neutrality of the 26</a:t>
            </a:r>
            <a:r>
              <a:rPr lang="en-US" baseline="30000" dirty="0" smtClean="0"/>
              <a:t>th</a:t>
            </a:r>
            <a:r>
              <a:rPr lang="en-US" dirty="0" smtClean="0"/>
              <a:t> MOP, 10</a:t>
            </a:r>
            <a:r>
              <a:rPr lang="en-US" baseline="30000" dirty="0" smtClean="0"/>
              <a:t>th</a:t>
            </a:r>
            <a:r>
              <a:rPr lang="en-US" dirty="0" smtClean="0"/>
              <a:t> COP, the cost of offsetting the climate impact of the meeting is 513 Euros (640 USD). </a:t>
            </a:r>
          </a:p>
          <a:p>
            <a:r>
              <a:rPr lang="en-US" dirty="0" smtClean="0"/>
              <a:t>CO2 emissions for the 26MOP/10COP estimated at 760 tons of CO2 equivalent. </a:t>
            </a:r>
          </a:p>
          <a:p>
            <a:r>
              <a:rPr lang="en-US" dirty="0" smtClean="0"/>
              <a:t>Current price is 0,25 Euros for 1 AFCER (Adaptation Fund Certified Emissions Reduction). </a:t>
            </a:r>
          </a:p>
          <a:p>
            <a:r>
              <a:rPr lang="en-US" dirty="0" smtClean="0"/>
              <a:t>Cost of offsetting the CO2 emissions is 190 Euros.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6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for the Attention of the Parties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Reserves and fund balances – the big picture, changes introduced by the IPSAS </a:t>
            </a:r>
          </a:p>
          <a:p>
            <a:r>
              <a:rPr lang="en-US" dirty="0" smtClean="0"/>
              <a:t>Proposed 2014 revised budget for the VC and the MP Trust Funds</a:t>
            </a:r>
          </a:p>
          <a:p>
            <a:r>
              <a:rPr lang="en-US" dirty="0" smtClean="0"/>
              <a:t>Proposed 2015 – 2017 budgets for the VC Trust Fund and audit recommendations</a:t>
            </a:r>
          </a:p>
          <a:p>
            <a:r>
              <a:rPr lang="en-US" dirty="0" smtClean="0"/>
              <a:t>Proposed 2015 – 2016 budgets for the MP Trust Funds</a:t>
            </a:r>
          </a:p>
          <a:p>
            <a:r>
              <a:rPr lang="en-US" dirty="0" smtClean="0"/>
              <a:t>Earmarked contributions </a:t>
            </a:r>
          </a:p>
          <a:p>
            <a:r>
              <a:rPr lang="en-US" dirty="0" smtClean="0"/>
              <a:t>TEAP funding issues </a:t>
            </a:r>
          </a:p>
          <a:p>
            <a:r>
              <a:rPr lang="en-US" dirty="0" smtClean="0"/>
              <a:t>What’s new in the presentation of the budget documents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Reserves and Fund Balances Changes due to IPSAS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417638"/>
            <a:ext cx="7467600" cy="4873752"/>
          </a:xfrm>
        </p:spPr>
        <p:txBody>
          <a:bodyPr/>
          <a:lstStyle/>
          <a:p>
            <a:r>
              <a:rPr lang="en-US" dirty="0" smtClean="0"/>
              <a:t>Expenses are </a:t>
            </a:r>
            <a:r>
              <a:rPr lang="en-US" dirty="0" err="1" smtClean="0"/>
              <a:t>recognised</a:t>
            </a:r>
            <a:r>
              <a:rPr lang="en-US" dirty="0" smtClean="0"/>
              <a:t> only in the year they occur. Closing of obligations not relevant to 2013 goes to reserves. This led to an increase in fund balances</a:t>
            </a:r>
            <a:r>
              <a:rPr lang="en-US" dirty="0"/>
              <a:t> </a:t>
            </a:r>
            <a:r>
              <a:rPr lang="en-US" dirty="0" smtClean="0"/>
              <a:t>as of 31 Dec 2013.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328" y="3015345"/>
            <a:ext cx="6359236" cy="327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Reserves and Fund Balances </a:t>
            </a:r>
            <a:br>
              <a:rPr lang="en-US" dirty="0" smtClean="0"/>
            </a:br>
            <a:r>
              <a:rPr lang="en-US" dirty="0" smtClean="0"/>
              <a:t>Changes due to IPSAS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Under IPSAS, provisions (resources) are established (set aside) against old contributions. This leads to decrease in fund balances and reserves. </a:t>
            </a:r>
          </a:p>
          <a:p>
            <a:r>
              <a:rPr lang="en-US" dirty="0" smtClean="0"/>
              <a:t>Provision is not a write off. Outstanding contributions are still due from parties.</a:t>
            </a:r>
          </a:p>
          <a:p>
            <a:r>
              <a:rPr lang="en-US" dirty="0" smtClean="0"/>
              <a:t>A percentage provision is applied to contributions that have been outstanding for years.</a:t>
            </a:r>
          </a:p>
          <a:p>
            <a:r>
              <a:rPr lang="en-US" dirty="0" smtClean="0"/>
              <a:t>The actual provision under the MP Trust Fund is 1,455,262 USD. </a:t>
            </a:r>
          </a:p>
          <a:p>
            <a:r>
              <a:rPr lang="en-US" dirty="0" smtClean="0"/>
              <a:t>The actual provision under the VC Trust Fund is 393,454 USD.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Reserves and Fund Balances </a:t>
            </a:r>
            <a:br>
              <a:rPr lang="en-US" dirty="0" smtClean="0"/>
            </a:br>
            <a:r>
              <a:rPr lang="en-US" dirty="0" smtClean="0"/>
              <a:t>Changes due to IPSAS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Impact of the two main changes due to IPSAS on the fund balances and reserves: (a) impact of expenditures occurring in the year that the service is provided, (b) impact of the provision for overdue contributions.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55" y="3560618"/>
            <a:ext cx="6483927" cy="291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061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in Fund Balances and Reserves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209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2006, parties agreed to keep contribution steady and drawdown on reserves. Since then, there has been a decrease every year. At 2013, the closing of obligations resulted in increase and in 2014 the provisions for outstanding contributions resulted in decrease.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763" y="3331028"/>
            <a:ext cx="5370951" cy="3228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Revised 2014 Budget for the VC Trust Fund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Overall revised 2014 budget remains unchanged. Major shift: increase 3% in conference services for COP. The increase in conference services budget line is partly due to loss of flexibility to use unobligated money from previous years. 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18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11" y="3321558"/>
            <a:ext cx="4870450" cy="292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216" y="2983923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Revised 2014 Budget for the MP Trust Fund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Overall revised 2014 budget remains unchanged. Main shift: increase by 5% in conference services for MOP, OEWG. The increase in conference services budget line is partly due to loss of flexibility to use unobligated money from previous years. 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254" y="3207327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09" y="3254017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2015-2017 Budgets for the VC Trust Fund and Audit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11622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2015 – 3% increase over 2014 revised budget, less the costs for ORM and COP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2016 – 0.8% increase over 2015 proposed budget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2017 (COP/MOP year) – 8.6% increase over 2014 cost.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Despite these increases, annual contributions by parties remain constant because of the draw downs.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4A67CE-C0DB-8F4F-AB07-867DC59118CE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522708"/>
              </p:ext>
            </p:extLst>
          </p:nvPr>
        </p:nvGraphicFramePr>
        <p:xfrm>
          <a:off x="457200" y="3716421"/>
          <a:ext cx="7467599" cy="2497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851"/>
                <a:gridCol w="1291348"/>
                <a:gridCol w="1485744"/>
                <a:gridCol w="1444088"/>
                <a:gridCol w="1288568"/>
              </a:tblGrid>
              <a:tr h="69933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Revised</a:t>
                      </a:r>
                      <a:r>
                        <a:rPr lang="en-US" baseline="0" dirty="0" smtClean="0"/>
                        <a:t> 2014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/>
                </a:tc>
              </a:tr>
              <a:tr h="699331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budget 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i="1" baseline="0" dirty="0" smtClean="0">
                          <a:solidFill>
                            <a:schemeClr val="tx1"/>
                          </a:solidFill>
                        </a:rPr>
                        <a:t>with </a:t>
                      </a:r>
                      <a:r>
                        <a:rPr lang="en-US" i="1" baseline="0" dirty="0" err="1" smtClean="0">
                          <a:solidFill>
                            <a:schemeClr val="tx1"/>
                          </a:solidFill>
                        </a:rPr>
                        <a:t>psc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1,280,309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782,377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789,713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1,390,636</a:t>
                      </a:r>
                      <a:endParaRPr lang="en-US" dirty="0"/>
                    </a:p>
                  </a:txBody>
                  <a:tcPr/>
                </a:tc>
              </a:tr>
              <a:tr h="399618">
                <a:tc>
                  <a:txBody>
                    <a:bodyPr/>
                    <a:lstStyle/>
                    <a:p>
                      <a:r>
                        <a:rPr lang="en-US" dirty="0" smtClean="0"/>
                        <a:t>Draw down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677,309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179,377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186,713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787,636</a:t>
                      </a:r>
                      <a:endParaRPr lang="en-US" dirty="0"/>
                    </a:p>
                  </a:txBody>
                  <a:tcPr/>
                </a:tc>
              </a:tr>
              <a:tr h="699331">
                <a:tc>
                  <a:txBody>
                    <a:bodyPr/>
                    <a:lstStyle/>
                    <a:p>
                      <a:r>
                        <a:rPr lang="en-US" dirty="0" smtClean="0"/>
                        <a:t>Required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603,000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603,000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603,000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603,000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3D8FAE5CB7984886B92ED989E71FF9" ma:contentTypeVersion="" ma:contentTypeDescription="Create a new document." ma:contentTypeScope="" ma:versionID="993647b6782d5e73520fcd88b5233b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384c6cc0088fcedbaf6edaf557def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CD1D5DB-DECD-41AB-87A3-91D4DBE23756}"/>
</file>

<file path=customXml/itemProps2.xml><?xml version="1.0" encoding="utf-8"?>
<ds:datastoreItem xmlns:ds="http://schemas.openxmlformats.org/officeDocument/2006/customXml" ds:itemID="{5B7D1CD6-2669-4D63-B8BD-E365265B570A}"/>
</file>

<file path=customXml/itemProps3.xml><?xml version="1.0" encoding="utf-8"?>
<ds:datastoreItem xmlns:ds="http://schemas.openxmlformats.org/officeDocument/2006/customXml" ds:itemID="{AAAAEFB3-89C3-4DEB-AC6A-60B34232C207}"/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1315</TotalTime>
  <Words>959</Words>
  <Application>Microsoft Office PowerPoint</Application>
  <PresentationFormat>On-screen Show (4:3)</PresentationFormat>
  <Paragraphs>126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Budget Committee Presentation by the Ozone Secretariat </vt:lpstr>
      <vt:lpstr>Issues for the Attention of the Parties</vt:lpstr>
      <vt:lpstr>Reserves and Fund Balances Changes due to IPSAS</vt:lpstr>
      <vt:lpstr>Reserves and Fund Balances  Changes due to IPSAS</vt:lpstr>
      <vt:lpstr>Reserves and Fund Balances  Changes due to IPSAS</vt:lpstr>
      <vt:lpstr>Trends in Fund Balances and Reserves </vt:lpstr>
      <vt:lpstr>Proposed Revised 2014 Budget for the VC Trust Fund</vt:lpstr>
      <vt:lpstr>Proposed Revised 2014 Budget for the MP Trust Fund</vt:lpstr>
      <vt:lpstr>Proposed 2015-2017 Budgets for the VC Trust Fund and Audit Recommendations</vt:lpstr>
      <vt:lpstr>Proposed 2015-2017 Budgets for the VC Trust Fund and Audit Recommendations</vt:lpstr>
      <vt:lpstr>Proposed 2015-2016 Budgets for the MP Trust Fund</vt:lpstr>
      <vt:lpstr>Earmarked Contributions </vt:lpstr>
      <vt:lpstr>TEAP Funding Issues </vt:lpstr>
      <vt:lpstr>What’s New in the Budget Presentation</vt:lpstr>
      <vt:lpstr>Possible Additional Requirements for the Consideration of the Parties - 1</vt:lpstr>
      <vt:lpstr>Possible Additional Requirements for the Consideration of the Parties - 2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Budget Committee Presentation by the Ozone Secretariat</dc:title>
  <dc:creator>乩歫椠䱡畳椀㸲㻸ꔿ㌋䬮ꍰ䞮誀圇짗꾬钒붤鏊꣊㥊揤鞁</dc:creator>
  <cp:lastModifiedBy>Kathleen Creavalle</cp:lastModifiedBy>
  <cp:revision>57</cp:revision>
  <cp:lastPrinted>2014-11-14T20:05:12Z</cp:lastPrinted>
  <dcterms:created xsi:type="dcterms:W3CDTF">2014-11-03T19:23:12Z</dcterms:created>
  <dcterms:modified xsi:type="dcterms:W3CDTF">2014-11-17T12:38:13Z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0x010100AF3D8FAE5CB7984886B92ED989E71FF9</vt:lpwstr>
  </property>
</Properties>
</file>