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1" r:id="rId1"/>
  </p:sldMasterIdLst>
  <p:notesMasterIdLst>
    <p:notesMasterId r:id="rId3"/>
  </p:notesMasterIdLst>
  <p:sldIdLst>
    <p:sldId id="272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EEEE"/>
    <a:srgbClr val="E2E2E2"/>
    <a:srgbClr val="A7C46E"/>
    <a:srgbClr val="1E1E4C"/>
    <a:srgbClr val="929292"/>
    <a:srgbClr val="BCC6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7" autoAdjust="0"/>
    <p:restoredTop sz="99821" autoAdjust="0"/>
  </p:normalViewPr>
  <p:slideViewPr>
    <p:cSldViewPr snapToGrid="0" snapToObjects="1">
      <p:cViewPr varScale="1">
        <p:scale>
          <a:sx n="88" d="100"/>
          <a:sy n="88" d="100"/>
        </p:scale>
        <p:origin x="-140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printerSettings" Target="printerSettings/printerSettings1.bin"/><Relationship Id="rId9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D4964C-FF7F-D649-B69E-F938B4D6062B}" type="datetimeFigureOut">
              <a:rPr lang="en-US" smtClean="0"/>
              <a:t>11/10/2016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84E17-1004-6E4B-960C-C62758F47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0184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B4208-E88D-314D-8837-CCEC644DC1E3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11/10/2016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A78C-CA0C-B44B-A883-FE2BA840F76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300965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B4208-E88D-314D-8837-CCEC644DC1E3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11/10/2016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A78C-CA0C-B44B-A883-FE2BA840F76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39551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B4208-E88D-314D-8837-CCEC644DC1E3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11/10/2016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A78C-CA0C-B44B-A883-FE2BA840F76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896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B4208-E88D-314D-8837-CCEC644DC1E3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11/10/2016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A78C-CA0C-B44B-A883-FE2BA840F76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074913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B4208-E88D-314D-8837-CCEC644DC1E3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11/10/2016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A78C-CA0C-B44B-A883-FE2BA840F76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44327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B4208-E88D-314D-8837-CCEC644DC1E3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11/10/2016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A78C-CA0C-B44B-A883-FE2BA840F76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03390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B4208-E88D-314D-8837-CCEC644DC1E3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11/10/2016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A78C-CA0C-B44B-A883-FE2BA840F76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169390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B4208-E88D-314D-8837-CCEC644DC1E3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11/10/2016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A78C-CA0C-B44B-A883-FE2BA840F76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4206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B4208-E88D-314D-8837-CCEC644DC1E3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11/10/2016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A78C-CA0C-B44B-A883-FE2BA840F76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278615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B4208-E88D-314D-8837-CCEC644DC1E3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11/10/2016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A78C-CA0C-B44B-A883-FE2BA840F76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49571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B4208-E88D-314D-8837-CCEC644DC1E3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11/10/2016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3A78C-CA0C-B44B-A883-FE2BA840F76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58036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1B4208-E88D-314D-8837-CCEC644DC1E3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11/10/2016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D3A78C-CA0C-B44B-A883-FE2BA840F76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34776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145963" cy="1257113"/>
          </a:xfrm>
          <a:prstGeom prst="rect">
            <a:avLst/>
          </a:prstGeom>
          <a:solidFill>
            <a:srgbClr val="17273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84421" y="141338"/>
            <a:ext cx="497626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BCC674"/>
                </a:solidFill>
                <a:latin typeface="Century Gothic"/>
                <a:cs typeface="Century Gothic"/>
              </a:rPr>
              <a:t>Budget Committee </a:t>
            </a:r>
            <a:br>
              <a:rPr lang="en-US" sz="1600" dirty="0">
                <a:solidFill>
                  <a:srgbClr val="BCC674"/>
                </a:solidFill>
                <a:latin typeface="Century Gothic"/>
                <a:cs typeface="Century Gothic"/>
              </a:rPr>
            </a:br>
            <a:r>
              <a:rPr lang="en-US" sz="1600" dirty="0">
                <a:solidFill>
                  <a:srgbClr val="BCC674"/>
                </a:solidFill>
                <a:latin typeface="Century Gothic"/>
                <a:cs typeface="Century Gothic"/>
              </a:rPr>
              <a:t>Presentation by the Ozone Secretariat </a:t>
            </a:r>
            <a:endParaRPr lang="en-US" sz="1600" dirty="0" smtClean="0">
              <a:solidFill>
                <a:srgbClr val="BCC674"/>
              </a:solidFill>
              <a:latin typeface="Century Gothic"/>
              <a:cs typeface="Century Gothic"/>
            </a:endParaRPr>
          </a:p>
          <a:p>
            <a:pPr algn="ctr"/>
            <a:r>
              <a:rPr lang="en-US" sz="1600" dirty="0" smtClean="0">
                <a:solidFill>
                  <a:srgbClr val="BCC674"/>
                </a:solidFill>
                <a:latin typeface="Century Gothic"/>
                <a:cs typeface="Century Gothic"/>
              </a:rPr>
              <a:t>MOP28  </a:t>
            </a:r>
          </a:p>
          <a:p>
            <a:pPr algn="ctr"/>
            <a:r>
              <a:rPr lang="en-US" sz="1600" dirty="0" smtClean="0">
                <a:solidFill>
                  <a:srgbClr val="BCC674"/>
                </a:solidFill>
                <a:latin typeface="Century Gothic"/>
                <a:cs typeface="Century Gothic"/>
              </a:rPr>
              <a:t>10-14 October 2016</a:t>
            </a:r>
            <a:endParaRPr lang="en-US" sz="1600" dirty="0">
              <a:solidFill>
                <a:srgbClr val="BCC674"/>
              </a:solidFill>
              <a:latin typeface="Century Gothic"/>
              <a:cs typeface="Century Gothic"/>
            </a:endParaRPr>
          </a:p>
        </p:txBody>
      </p:sp>
      <p:pic>
        <p:nvPicPr>
          <p:cNvPr id="9" name="Picture 2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179" y="219004"/>
            <a:ext cx="653548" cy="760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4294" y="327109"/>
            <a:ext cx="1998944" cy="47462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18457" y="1261684"/>
            <a:ext cx="75519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Funding options for the proposed 2017 </a:t>
            </a:r>
            <a:r>
              <a:rPr lang="en-US" sz="2400" b="1" dirty="0" smtClean="0"/>
              <a:t>budget (</a:t>
            </a:r>
            <a:r>
              <a:rPr lang="en-US" sz="2400" b="1" dirty="0" err="1" smtClean="0"/>
              <a:t>cont</a:t>
            </a:r>
            <a:r>
              <a:rPr lang="en-US" sz="2400" b="1" dirty="0" smtClean="0"/>
              <a:t>)</a:t>
            </a:r>
            <a:endParaRPr lang="en-US" sz="2400" dirty="0">
              <a:latin typeface="Century Gothic"/>
              <a:cs typeface="Century Gothic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2824389"/>
              </p:ext>
            </p:extLst>
          </p:nvPr>
        </p:nvGraphicFramePr>
        <p:xfrm>
          <a:off x="457200" y="2212522"/>
          <a:ext cx="8278587" cy="3592284"/>
        </p:xfrm>
        <a:graphic>
          <a:graphicData uri="http://schemas.openxmlformats.org/drawingml/2006/table">
            <a:tbl>
              <a:tblPr/>
              <a:tblGrid>
                <a:gridCol w="1147145"/>
                <a:gridCol w="1285918"/>
                <a:gridCol w="1085721"/>
                <a:gridCol w="996066"/>
                <a:gridCol w="962394"/>
                <a:gridCol w="897643"/>
                <a:gridCol w="886455"/>
                <a:gridCol w="1017245"/>
              </a:tblGrid>
              <a:tr h="16440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Projected Beginning Balance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Projected Contributions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96% 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of Proposed Budget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Proposed Options for Replacement of Cash Reserve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Projected Resources Available for Operations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Proposed Budget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Projected Ending Cash Balance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Over/under 15% Required Cash Reserve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(816,684)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2828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D=(A+B+C)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F=D-E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55511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Option 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         630,201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5,226,775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816,684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6,673,659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5,444,557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1,229,102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412,419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55511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Option 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         630,201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5,226,775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408,342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6,265,317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5,444,557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820,760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4,077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55511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Option 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         630,201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5,226,775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272,228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6,129,204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5,444,557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684,647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          (132,037)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446328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FDD794B8832C24990B5A093AA85D136" ma:contentTypeVersion="" ma:contentTypeDescription="Create a new document." ma:contentTypeScope="" ma:versionID="aef915bde4932af637c17b7c12abc545">
  <xsd:schema xmlns:xsd="http://www.w3.org/2001/XMLSchema" xmlns:xs="http://www.w3.org/2001/XMLSchema" xmlns:p="http://schemas.microsoft.com/office/2006/metadata/properties" xmlns:ns2="23392855-594B-4CBD-9F4F-FD61E793F4A1" targetNamespace="http://schemas.microsoft.com/office/2006/metadata/properties" ma:root="true" ma:fieldsID="81356684b7c369b0dfb7fe6ecb8fa416" ns2:_="">
    <xsd:import namespace="23392855-594B-4CBD-9F4F-FD61E793F4A1"/>
    <xsd:element name="properties">
      <xsd:complexType>
        <xsd:sequence>
          <xsd:element name="documentManagement">
            <xsd:complexType>
              <xsd:all>
                <xsd:element ref="ns2:Document_x0020_Symbol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392855-594B-4CBD-9F4F-FD61E793F4A1" elementFormDefault="qualified">
    <xsd:import namespace="http://schemas.microsoft.com/office/2006/documentManagement/types"/>
    <xsd:import namespace="http://schemas.microsoft.com/office/infopath/2007/PartnerControls"/>
    <xsd:element name="Document_x0020_Symbol" ma:index="8" ma:displayName="Document Symbol" ma:internalName="Document_x0020_Symbol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ocument_x0020_Symbol xmlns="23392855-594B-4CBD-9F4F-FD61E793F4A1">MOP 28 Budget - clarification slide on options 11 Oct</Document_x0020_Symbol>
  </documentManagement>
</p:properties>
</file>

<file path=customXml/itemProps1.xml><?xml version="1.0" encoding="utf-8"?>
<ds:datastoreItem xmlns:ds="http://schemas.openxmlformats.org/officeDocument/2006/customXml" ds:itemID="{D9DA0B2B-5848-439C-A485-30F6EF55F6A6}"/>
</file>

<file path=customXml/itemProps2.xml><?xml version="1.0" encoding="utf-8"?>
<ds:datastoreItem xmlns:ds="http://schemas.openxmlformats.org/officeDocument/2006/customXml" ds:itemID="{F7336F02-821B-4BC9-A1C2-469A2A7970C8}"/>
</file>

<file path=customXml/itemProps3.xml><?xml version="1.0" encoding="utf-8"?>
<ds:datastoreItem xmlns:ds="http://schemas.openxmlformats.org/officeDocument/2006/customXml" ds:itemID="{EB7AC3CB-E2F8-4411-B44C-0C583B6C31DB}"/>
</file>

<file path=docProps/app.xml><?xml version="1.0" encoding="utf-8"?>
<Properties xmlns="http://schemas.openxmlformats.org/officeDocument/2006/extended-properties" xmlns:vt="http://schemas.openxmlformats.org/officeDocument/2006/docPropsVTypes">
  <TotalTime>2496</TotalTime>
  <Words>117</Words>
  <Application>Microsoft Macintosh PowerPoint</Application>
  <PresentationFormat>On-screen Show (4:3)</PresentationFormat>
  <Paragraphs>44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1_Office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Shahnaz Dogar</dc:creator>
  <cp:lastModifiedBy>meg seki</cp:lastModifiedBy>
  <cp:revision>102</cp:revision>
  <dcterms:created xsi:type="dcterms:W3CDTF">2016-06-23T18:18:10Z</dcterms:created>
  <dcterms:modified xsi:type="dcterms:W3CDTF">2016-10-11T14:13:49Z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0x0101006FDD794B8832C24990B5A093AA85D136</vt:lpwstr>
  </property>
</Properties>
</file>