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18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interSettings" Target="printerSettings/printerSettings1.bin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80716-C75D-6143-B4DF-19B8610F1D8D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A2AFA-3CCE-CC4D-A9D1-18951CBE0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210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80716-C75D-6143-B4DF-19B8610F1D8D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A2AFA-3CCE-CC4D-A9D1-18951CBE0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5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80716-C75D-6143-B4DF-19B8610F1D8D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A2AFA-3CCE-CC4D-A9D1-18951CBE0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560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80716-C75D-6143-B4DF-19B8610F1D8D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A2AFA-3CCE-CC4D-A9D1-18951CBE0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468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80716-C75D-6143-B4DF-19B8610F1D8D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A2AFA-3CCE-CC4D-A9D1-18951CBE0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189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80716-C75D-6143-B4DF-19B8610F1D8D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A2AFA-3CCE-CC4D-A9D1-18951CBE0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570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80716-C75D-6143-B4DF-19B8610F1D8D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A2AFA-3CCE-CC4D-A9D1-18951CBE0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552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80716-C75D-6143-B4DF-19B8610F1D8D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A2AFA-3CCE-CC4D-A9D1-18951CBE0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62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80716-C75D-6143-B4DF-19B8610F1D8D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A2AFA-3CCE-CC4D-A9D1-18951CBE0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623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80716-C75D-6143-B4DF-19B8610F1D8D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A2AFA-3CCE-CC4D-A9D1-18951CBE0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0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80716-C75D-6143-B4DF-19B8610F1D8D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A2AFA-3CCE-CC4D-A9D1-18951CBE0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5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80716-C75D-6143-B4DF-19B8610F1D8D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5A2AFA-3CCE-CC4D-A9D1-18951CBE0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574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5963" cy="1257113"/>
          </a:xfrm>
          <a:prstGeom prst="rect">
            <a:avLst/>
          </a:prstGeom>
          <a:solidFill>
            <a:srgbClr val="17273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4421" y="141338"/>
            <a:ext cx="49762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  <a:t>Budget Committee </a:t>
            </a:r>
            <a:b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</a:br>
            <a: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  <a:t>Presentation by the Ozone Secretariat </a:t>
            </a:r>
            <a:endParaRPr lang="en-US" sz="1600" dirty="0" smtClean="0">
              <a:solidFill>
                <a:srgbClr val="BCC674"/>
              </a:solidFill>
              <a:latin typeface="Century Gothic"/>
              <a:cs typeface="Century Gothic"/>
            </a:endParaRPr>
          </a:p>
          <a:p>
            <a:pPr algn="ctr"/>
            <a:r>
              <a:rPr lang="en-US" sz="1600" dirty="0" smtClean="0">
                <a:solidFill>
                  <a:srgbClr val="BCC674"/>
                </a:solidFill>
                <a:latin typeface="Century Gothic"/>
                <a:cs typeface="Century Gothic"/>
              </a:rPr>
              <a:t>MOP28  </a:t>
            </a:r>
          </a:p>
          <a:p>
            <a:pPr algn="ctr"/>
            <a:r>
              <a:rPr lang="en-US" sz="1600" dirty="0" smtClean="0">
                <a:solidFill>
                  <a:srgbClr val="BCC674"/>
                </a:solidFill>
                <a:latin typeface="Century Gothic"/>
                <a:cs typeface="Century Gothic"/>
              </a:rPr>
              <a:t>10-14 October 2016</a:t>
            </a:r>
            <a:endParaRPr lang="en-US" sz="1600" dirty="0">
              <a:solidFill>
                <a:srgbClr val="BCC674"/>
              </a:solidFill>
              <a:latin typeface="Century Gothic"/>
              <a:cs typeface="Century Gothic"/>
            </a:endParaRPr>
          </a:p>
        </p:txBody>
      </p:sp>
      <p:pic>
        <p:nvPicPr>
          <p:cNvPr id="9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79" y="219004"/>
            <a:ext cx="653548" cy="76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294" y="327109"/>
            <a:ext cx="1998944" cy="474624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0451759"/>
              </p:ext>
            </p:extLst>
          </p:nvPr>
        </p:nvGraphicFramePr>
        <p:xfrm>
          <a:off x="501804" y="1742311"/>
          <a:ext cx="8142354" cy="2748915"/>
        </p:xfrm>
        <a:graphic>
          <a:graphicData uri="http://schemas.openxmlformats.org/drawingml/2006/table">
            <a:tbl>
              <a:tblPr/>
              <a:tblGrid>
                <a:gridCol w="921777"/>
                <a:gridCol w="1459479"/>
                <a:gridCol w="1497886"/>
                <a:gridCol w="1728330"/>
                <a:gridCol w="1267441"/>
                <a:gridCol w="1267441"/>
              </a:tblGrid>
              <a:tr h="10949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Year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Yearly Contributions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Yearly Contributions plus arears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Approved Contributions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% Yearly Collection against Approved </a:t>
                      </a: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Contributions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% Total Collections against Approved </a:t>
                      </a: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Contributions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17649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D=A/C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E=B/C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2,752,988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4,373,898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4,276,933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2,612,993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4,122,850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4,276,933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2,756,481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4,173,817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4,276,933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2,638,178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3,961,094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4,276,933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2016*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2,816,604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4,604,454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4,276,933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796999" y="1257113"/>
            <a:ext cx="75519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Five Year Contributions Analysis</a:t>
            </a:r>
            <a:endParaRPr lang="en-US" sz="2400" dirty="0">
              <a:latin typeface="Century Gothic"/>
              <a:cs typeface="Century Gothic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8831344"/>
              </p:ext>
            </p:extLst>
          </p:nvPr>
        </p:nvGraphicFramePr>
        <p:xfrm>
          <a:off x="564558" y="5567021"/>
          <a:ext cx="3819665" cy="375285"/>
        </p:xfrm>
        <a:graphic>
          <a:graphicData uri="http://schemas.openxmlformats.org/drawingml/2006/table">
            <a:tbl>
              <a:tblPr/>
              <a:tblGrid>
                <a:gridCol w="622799"/>
                <a:gridCol w="703775"/>
                <a:gridCol w="1183821"/>
                <a:gridCol w="1309270"/>
              </a:tblGrid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2016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           </a:t>
                      </a:r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2,511,604 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US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           3,784,454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4,276,933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609761" y="4651811"/>
            <a:ext cx="24128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2016 Year to date Collections</a:t>
            </a:r>
            <a:endParaRPr lang="en-US" sz="1200" dirty="0">
              <a:latin typeface="Century Gothic"/>
              <a:cs typeface="Century Gothic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8303223"/>
              </p:ext>
            </p:extLst>
          </p:nvPr>
        </p:nvGraphicFramePr>
        <p:xfrm>
          <a:off x="546408" y="4953740"/>
          <a:ext cx="3837814" cy="581646"/>
        </p:xfrm>
        <a:graphic>
          <a:graphicData uri="http://schemas.openxmlformats.org/drawingml/2006/table">
            <a:tbl>
              <a:tblPr/>
              <a:tblGrid>
                <a:gridCol w="630874"/>
                <a:gridCol w="1010747"/>
                <a:gridCol w="938892"/>
                <a:gridCol w="1257301"/>
              </a:tblGrid>
              <a:tr h="5816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Year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Yearly Contributions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Yearly Contributions plus arears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Approved Contributions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558215" y="6192140"/>
            <a:ext cx="24128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* 2016 amounts are projected</a:t>
            </a:r>
            <a:endParaRPr lang="en-US" sz="1200" dirty="0"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226733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DD794B8832C24990B5A093AA85D136" ma:contentTypeVersion="" ma:contentTypeDescription="Create a new document." ma:contentTypeScope="" ma:versionID="aef915bde4932af637c17b7c12abc545">
  <xsd:schema xmlns:xsd="http://www.w3.org/2001/XMLSchema" xmlns:xs="http://www.w3.org/2001/XMLSchema" xmlns:p="http://schemas.microsoft.com/office/2006/metadata/properties" xmlns:ns2="23392855-594B-4CBD-9F4F-FD61E793F4A1" targetNamespace="http://schemas.microsoft.com/office/2006/metadata/properties" ma:root="true" ma:fieldsID="81356684b7c369b0dfb7fe6ecb8fa416" ns2:_="">
    <xsd:import namespace="23392855-594B-4CBD-9F4F-FD61E793F4A1"/>
    <xsd:element name="properties">
      <xsd:complexType>
        <xsd:sequence>
          <xsd:element name="documentManagement">
            <xsd:complexType>
              <xsd:all>
                <xsd:element ref="ns2:Document_x0020_Symbol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392855-594B-4CBD-9F4F-FD61E793F4A1" elementFormDefault="qualified">
    <xsd:import namespace="http://schemas.microsoft.com/office/2006/documentManagement/types"/>
    <xsd:import namespace="http://schemas.microsoft.com/office/infopath/2007/PartnerControls"/>
    <xsd:element name="Document_x0020_Symbol" ma:index="8" ma:displayName="Document Symbol" ma:internalName="Document_x0020_Symbol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_x0020_Symbol xmlns="23392855-594B-4CBD-9F4F-FD61E793F4A1">-</Document_x0020_Symbol>
  </documentManagement>
</p:properties>
</file>

<file path=customXml/itemProps1.xml><?xml version="1.0" encoding="utf-8"?>
<ds:datastoreItem xmlns:ds="http://schemas.openxmlformats.org/officeDocument/2006/customXml" ds:itemID="{AC802B5A-882B-4FA9-A832-5C5D5266FB06}"/>
</file>

<file path=customXml/itemProps2.xml><?xml version="1.0" encoding="utf-8"?>
<ds:datastoreItem xmlns:ds="http://schemas.openxmlformats.org/officeDocument/2006/customXml" ds:itemID="{91975173-9438-4901-A75B-8F19AEFC2465}"/>
</file>

<file path=customXml/itemProps3.xml><?xml version="1.0" encoding="utf-8"?>
<ds:datastoreItem xmlns:ds="http://schemas.openxmlformats.org/officeDocument/2006/customXml" ds:itemID="{E5052E38-034C-4AD5-A6F4-FCD0BE6FDC96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</Words>
  <Application>Microsoft Macintosh PowerPoint</Application>
  <PresentationFormat>On-screen Show (4:3)</PresentationFormat>
  <Paragraphs>56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 seki</dc:creator>
  <cp:lastModifiedBy>meg seki</cp:lastModifiedBy>
  <cp:revision>1</cp:revision>
  <dcterms:created xsi:type="dcterms:W3CDTF">2016-10-11T19:38:34Z</dcterms:created>
  <dcterms:modified xsi:type="dcterms:W3CDTF">2016-10-11T19:39:15Z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0x0101006FDD794B8832C24990B5A093AA85D136</vt:lpwstr>
  </property>
</Properties>
</file>