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png" ContentType="image/png"/>
  <Default Extension="rels" ContentType="application/vnd.openxmlformats-package.relationships+xml"/>
  <Default Extension="xml" ContentType="application/xml"/>
  <Override PartName="/ppt/drawings/drawing1.xml" ContentType="application/vnd.openxmlformats-officedocument.drawingml.chartshapes+xml"/>
  <Override PartName="/ppt/presentation.xml" ContentType="application/vnd.openxmlformats-officedocument.presentationml.presentation.main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1.xml" ContentType="application/vnd.openxmlformats-officedocument.presentationml.slide+xml"/>
  <Override PartName="/ppt/slides/slide6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7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0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1.xml" ContentType="application/vnd.openxmlformats-officedocument.theme+xml"/>
  <Override PartName="/ppt/theme/theme2.xml" ContentType="application/vnd.openxmlformats-officedocument.theme+xml"/>
  <Override PartName="/ppt/notesMasters/notesMaster1.xml" ContentType="application/vnd.openxmlformats-officedocument.presentationml.notesMaster+xml"/>
  <Override PartName="/ppt/charts/chart3.xml" ContentType="application/vnd.openxmlformats-officedocument.drawingml.char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tableStyles.xml" ContentType="application/vnd.openxmlformats-officedocument.presentationml.tableStyle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docProps/core.xml" ContentType="application/vnd.openxmlformats-package.core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1" r:id="rId1"/>
  </p:sldMasterIdLst>
  <p:notesMasterIdLst>
    <p:notesMasterId r:id="rId12"/>
  </p:notesMasterIdLst>
  <p:sldIdLst>
    <p:sldId id="262" r:id="rId2"/>
    <p:sldId id="263" r:id="rId3"/>
    <p:sldId id="268" r:id="rId4"/>
    <p:sldId id="266" r:id="rId5"/>
    <p:sldId id="267" r:id="rId6"/>
    <p:sldId id="264" r:id="rId7"/>
    <p:sldId id="269" r:id="rId8"/>
    <p:sldId id="265" r:id="rId9"/>
    <p:sldId id="270" r:id="rId10"/>
    <p:sldId id="271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EEEEE"/>
    <a:srgbClr val="E2E2E2"/>
    <a:srgbClr val="A7C46E"/>
    <a:srgbClr val="1E1E4C"/>
    <a:srgbClr val="929292"/>
    <a:srgbClr val="BCC67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47" autoAdjust="0"/>
    <p:restoredTop sz="99821" autoAdjust="0"/>
  </p:normalViewPr>
  <p:slideViewPr>
    <p:cSldViewPr snapToGrid="0" snapToObjects="1">
      <p:cViewPr varScale="1">
        <p:scale>
          <a:sx n="88" d="100"/>
          <a:sy n="88" d="100"/>
        </p:scale>
        <p:origin x="-1400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printerSettings" Target="printerSettings/printerSettings1.bin"/><Relationship Id="rId8" Type="http://schemas.openxmlformats.org/officeDocument/2006/relationships/slide" Target="slides/slide7.xml"/><Relationship Id="rId18" Type="http://schemas.openxmlformats.org/officeDocument/2006/relationships/customXml" Target="../customXml/item1.xml"/><Relationship Id="rId3" Type="http://schemas.openxmlformats.org/officeDocument/2006/relationships/slide" Target="slides/slide2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7" Type="http://schemas.openxmlformats.org/officeDocument/2006/relationships/slide" Target="slides/slide6.xml"/><Relationship Id="rId16" Type="http://schemas.openxmlformats.org/officeDocument/2006/relationships/theme" Target="theme/theme1.xml"/><Relationship Id="rId2" Type="http://schemas.openxmlformats.org/officeDocument/2006/relationships/slide" Target="slides/slide1.xml"/><Relationship Id="rId20" Type="http://schemas.openxmlformats.org/officeDocument/2006/relationships/customXml" Target="../customXml/item3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5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19" Type="http://schemas.openxmlformats.org/officeDocument/2006/relationships/customXml" Target="../customXml/item2.xml"/><Relationship Id="rId14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hmedy\Desktop\Budget%20MOP%2028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hmedy\Desktop\Budget%20MOP%2028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hmedy\AppData\Roaming\Microsoft\Excel\Budget%20MOP%2028%20(version%201).xlsb" TargetMode="External"/><Relationship Id="rId2" Type="http://schemas.openxmlformats.org/officeDocument/2006/relationships/chartUserShapes" Target="../drawings/drawing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invertIfNegative val="0"/>
          <c:dLbls>
            <c:numFmt formatCode="&quot;$&quot;#,##0" sourceLinked="0"/>
            <c:txPr>
              <a:bodyPr/>
              <a:lstStyle/>
              <a:p>
                <a:pPr>
                  <a:defRPr sz="1600" b="1"/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strRef>
              <c:f>Sheet7!$B$2:$D$2</c:f>
              <c:strCache>
                <c:ptCount val="3"/>
                <c:pt idx="0">
                  <c:v>2016</c:v>
                </c:pt>
                <c:pt idx="1">
                  <c:v>2017</c:v>
                </c:pt>
                <c:pt idx="2">
                  <c:v>2018</c:v>
                </c:pt>
              </c:strCache>
            </c:strRef>
          </c:cat>
          <c:val>
            <c:numRef>
              <c:f>Sheet7!$B$3:$D$3</c:f>
              <c:numCache>
                <c:formatCode>_(* #,##0_);_(* \(#,##0\);_(* "-"??_);_(@_)</c:formatCode>
                <c:ptCount val="3"/>
                <c:pt idx="0">
                  <c:v>6.772162E6</c:v>
                </c:pt>
                <c:pt idx="1">
                  <c:v>5.444557E6</c:v>
                </c:pt>
                <c:pt idx="2">
                  <c:v>5.549376E6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442186904"/>
        <c:axId val="442189912"/>
      </c:barChart>
      <c:catAx>
        <c:axId val="442186904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800" b="1"/>
            </a:pPr>
            <a:endParaRPr lang="en-US"/>
          </a:p>
        </c:txPr>
        <c:crossAx val="442189912"/>
        <c:crosses val="autoZero"/>
        <c:auto val="1"/>
        <c:lblAlgn val="ctr"/>
        <c:lblOffset val="100"/>
        <c:noMultiLvlLbl val="0"/>
      </c:catAx>
      <c:valAx>
        <c:axId val="442189912"/>
        <c:scaling>
          <c:orientation val="minMax"/>
        </c:scaling>
        <c:delete val="0"/>
        <c:axPos val="l"/>
        <c:numFmt formatCode="_(* #,##0_);_(* \(#,##0\);_(* &quot;-&quot;??_);_(@_)" sourceLinked="1"/>
        <c:majorTickMark val="out"/>
        <c:minorTickMark val="none"/>
        <c:tickLblPos val="nextTo"/>
        <c:crossAx val="442186904"/>
        <c:crosses val="autoZero"/>
        <c:crossBetween val="between"/>
      </c:valAx>
    </c:plotArea>
    <c:plotVisOnly val="1"/>
    <c:dispBlanksAs val="gap"/>
    <c:showDLblsOverMax val="0"/>
  </c:chart>
  <c:spPr>
    <a:noFill/>
    <a:ln>
      <a:noFill/>
    </a:ln>
  </c:sp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0790129354029427"/>
          <c:y val="0.0665880737964153"/>
          <c:w val="0.920987064597057"/>
          <c:h val="0.838680869090645"/>
        </c:manualLayout>
      </c:layout>
      <c:lineChart>
        <c:grouping val="standard"/>
        <c:varyColors val="0"/>
        <c:ser>
          <c:idx val="0"/>
          <c:order val="0"/>
          <c:tx>
            <c:strRef>
              <c:f>Sheet5!$A$2</c:f>
              <c:strCache>
                <c:ptCount val="1"/>
                <c:pt idx="0">
                  <c:v>Approved Budgets</c:v>
                </c:pt>
              </c:strCache>
            </c:strRef>
          </c:tx>
          <c:marker>
            <c:symbol val="none"/>
          </c:marker>
          <c:cat>
            <c:numRef>
              <c:f>Sheet5!$B$1:$K$1</c:f>
              <c:numCache>
                <c:formatCode>General</c:formatCode>
                <c:ptCount val="10"/>
                <c:pt idx="0">
                  <c:v>2007.0</c:v>
                </c:pt>
                <c:pt idx="1">
                  <c:v>2008.0</c:v>
                </c:pt>
                <c:pt idx="2">
                  <c:v>2009.0</c:v>
                </c:pt>
                <c:pt idx="3">
                  <c:v>2010.0</c:v>
                </c:pt>
                <c:pt idx="4">
                  <c:v>2011.0</c:v>
                </c:pt>
                <c:pt idx="5">
                  <c:v>2012.0</c:v>
                </c:pt>
                <c:pt idx="6">
                  <c:v>2013.0</c:v>
                </c:pt>
                <c:pt idx="7">
                  <c:v>2014.0</c:v>
                </c:pt>
                <c:pt idx="8">
                  <c:v>2015.0</c:v>
                </c:pt>
                <c:pt idx="9">
                  <c:v>2016.0</c:v>
                </c:pt>
              </c:numCache>
            </c:numRef>
          </c:cat>
          <c:val>
            <c:numRef>
              <c:f>Sheet5!$B$2:$K$2</c:f>
              <c:numCache>
                <c:formatCode>_(* #,##0_);_(* \(#,##0\);_(* "-"??_);_(@_)</c:formatCode>
                <c:ptCount val="10"/>
                <c:pt idx="0">
                  <c:v>4671.933</c:v>
                </c:pt>
                <c:pt idx="1">
                  <c:v>4679.658</c:v>
                </c:pt>
                <c:pt idx="2">
                  <c:v>5329.104</c:v>
                </c:pt>
                <c:pt idx="3">
                  <c:v>4955.743</c:v>
                </c:pt>
                <c:pt idx="4">
                  <c:v>4835.74</c:v>
                </c:pt>
                <c:pt idx="5">
                  <c:v>4920.762</c:v>
                </c:pt>
                <c:pt idx="6">
                  <c:v>4927.42</c:v>
                </c:pt>
                <c:pt idx="7">
                  <c:v>5065.46</c:v>
                </c:pt>
                <c:pt idx="8">
                  <c:v>6363.557000000001</c:v>
                </c:pt>
                <c:pt idx="9">
                  <c:v>6772.162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Sheet5!$A$3</c:f>
              <c:strCache>
                <c:ptCount val="1"/>
                <c:pt idx="0">
                  <c:v>Assessed Contributions</c:v>
                </c:pt>
              </c:strCache>
            </c:strRef>
          </c:tx>
          <c:spPr>
            <a:ln>
              <a:solidFill>
                <a:schemeClr val="accent3">
                  <a:lumMod val="75000"/>
                </a:schemeClr>
              </a:solidFill>
            </a:ln>
          </c:spPr>
          <c:marker>
            <c:symbol val="none"/>
          </c:marker>
          <c:cat>
            <c:numRef>
              <c:f>Sheet5!$B$1:$K$1</c:f>
              <c:numCache>
                <c:formatCode>General</c:formatCode>
                <c:ptCount val="10"/>
                <c:pt idx="0">
                  <c:v>2007.0</c:v>
                </c:pt>
                <c:pt idx="1">
                  <c:v>2008.0</c:v>
                </c:pt>
                <c:pt idx="2">
                  <c:v>2009.0</c:v>
                </c:pt>
                <c:pt idx="3">
                  <c:v>2010.0</c:v>
                </c:pt>
                <c:pt idx="4">
                  <c:v>2011.0</c:v>
                </c:pt>
                <c:pt idx="5">
                  <c:v>2012.0</c:v>
                </c:pt>
                <c:pt idx="6">
                  <c:v>2013.0</c:v>
                </c:pt>
                <c:pt idx="7">
                  <c:v>2014.0</c:v>
                </c:pt>
                <c:pt idx="8">
                  <c:v>2015.0</c:v>
                </c:pt>
                <c:pt idx="9">
                  <c:v>2016.0</c:v>
                </c:pt>
              </c:numCache>
            </c:numRef>
          </c:cat>
          <c:val>
            <c:numRef>
              <c:f>Sheet5!$B$3:$K$3</c:f>
              <c:numCache>
                <c:formatCode>_(* #,##0_);_(* \(#,##0\);_(* "-"??_);_(@_)</c:formatCode>
                <c:ptCount val="10"/>
                <c:pt idx="0">
                  <c:v>4276.933</c:v>
                </c:pt>
                <c:pt idx="1">
                  <c:v>4276.933</c:v>
                </c:pt>
                <c:pt idx="2">
                  <c:v>4276.933</c:v>
                </c:pt>
                <c:pt idx="3">
                  <c:v>4276.933</c:v>
                </c:pt>
                <c:pt idx="4">
                  <c:v>4276.933</c:v>
                </c:pt>
                <c:pt idx="5">
                  <c:v>4276.933</c:v>
                </c:pt>
                <c:pt idx="6">
                  <c:v>4276.933</c:v>
                </c:pt>
                <c:pt idx="7">
                  <c:v>4276.933</c:v>
                </c:pt>
                <c:pt idx="8">
                  <c:v>4276.933</c:v>
                </c:pt>
                <c:pt idx="9">
                  <c:v>4276.933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Sheet5!$A$4</c:f>
              <c:strCache>
                <c:ptCount val="1"/>
                <c:pt idx="0">
                  <c:v>Expenditures</c:v>
                </c:pt>
              </c:strCache>
            </c:strRef>
          </c:tx>
          <c:spPr>
            <a:ln>
              <a:solidFill>
                <a:srgbClr val="C00000"/>
              </a:solidFill>
            </a:ln>
          </c:spPr>
          <c:marker>
            <c:symbol val="none"/>
          </c:marker>
          <c:cat>
            <c:numRef>
              <c:f>Sheet5!$B$1:$K$1</c:f>
              <c:numCache>
                <c:formatCode>General</c:formatCode>
                <c:ptCount val="10"/>
                <c:pt idx="0">
                  <c:v>2007.0</c:v>
                </c:pt>
                <c:pt idx="1">
                  <c:v>2008.0</c:v>
                </c:pt>
                <c:pt idx="2">
                  <c:v>2009.0</c:v>
                </c:pt>
                <c:pt idx="3">
                  <c:v>2010.0</c:v>
                </c:pt>
                <c:pt idx="4">
                  <c:v>2011.0</c:v>
                </c:pt>
                <c:pt idx="5">
                  <c:v>2012.0</c:v>
                </c:pt>
                <c:pt idx="6">
                  <c:v>2013.0</c:v>
                </c:pt>
                <c:pt idx="7">
                  <c:v>2014.0</c:v>
                </c:pt>
                <c:pt idx="8">
                  <c:v>2015.0</c:v>
                </c:pt>
                <c:pt idx="9">
                  <c:v>2016.0</c:v>
                </c:pt>
              </c:numCache>
            </c:numRef>
          </c:cat>
          <c:val>
            <c:numRef>
              <c:f>Sheet5!$B$4:$K$4</c:f>
              <c:numCache>
                <c:formatCode>#,##0_);[Red]\(#,##0\)</c:formatCode>
                <c:ptCount val="10"/>
                <c:pt idx="0">
                  <c:v>4589.0</c:v>
                </c:pt>
                <c:pt idx="1">
                  <c:v>4178.5</c:v>
                </c:pt>
                <c:pt idx="2">
                  <c:v>4980.297</c:v>
                </c:pt>
                <c:pt idx="3">
                  <c:v>4622.551</c:v>
                </c:pt>
                <c:pt idx="4">
                  <c:v>4319.28</c:v>
                </c:pt>
                <c:pt idx="5">
                  <c:v>4499.931</c:v>
                </c:pt>
                <c:pt idx="6">
                  <c:v>4197.702</c:v>
                </c:pt>
                <c:pt idx="7">
                  <c:v>4782.727930000001</c:v>
                </c:pt>
                <c:pt idx="8">
                  <c:v>5138.80555</c:v>
                </c:pt>
                <c:pt idx="9" formatCode="_(* #,##0.00_);_(* \(#,##0.00\);_(* &quot;-&quot;??_);_(@_)">
                  <c:v>6772.0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42436712"/>
        <c:axId val="442439720"/>
      </c:lineChart>
      <c:catAx>
        <c:axId val="4424367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txPr>
          <a:bodyPr/>
          <a:lstStyle/>
          <a:p>
            <a:pPr>
              <a:defRPr b="1"/>
            </a:pPr>
            <a:endParaRPr lang="en-US"/>
          </a:p>
        </c:txPr>
        <c:crossAx val="442439720"/>
        <c:crosses val="autoZero"/>
        <c:auto val="1"/>
        <c:lblAlgn val="ctr"/>
        <c:lblOffset val="100"/>
        <c:noMultiLvlLbl val="0"/>
      </c:catAx>
      <c:valAx>
        <c:axId val="442439720"/>
        <c:scaling>
          <c:orientation val="minMax"/>
          <c:min val="3500.0"/>
        </c:scaling>
        <c:delete val="0"/>
        <c:axPos val="l"/>
        <c:numFmt formatCode="_(* #,##0_);_(* \(#,##0\);_(* &quot;-&quot;??_);_(@_)" sourceLinked="1"/>
        <c:majorTickMark val="none"/>
        <c:minorTickMark val="none"/>
        <c:tickLblPos val="nextTo"/>
        <c:txPr>
          <a:bodyPr/>
          <a:lstStyle/>
          <a:p>
            <a:pPr>
              <a:defRPr b="1"/>
            </a:pPr>
            <a:endParaRPr lang="en-US"/>
          </a:p>
        </c:txPr>
        <c:crossAx val="442436712"/>
        <c:crosses val="autoZero"/>
        <c:crossBetween val="between"/>
        <c:majorUnit val="500.0"/>
      </c:valAx>
    </c:plotArea>
    <c:legend>
      <c:legendPos val="b"/>
      <c:layout/>
      <c:overlay val="0"/>
    </c:legend>
    <c:plotVisOnly val="1"/>
    <c:dispBlanksAs val="gap"/>
    <c:showDLblsOverMax val="0"/>
  </c:chart>
  <c:spPr>
    <a:ln>
      <a:noFill/>
    </a:ln>
  </c:sp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.0628123035845201"/>
          <c:y val="0.0360555021833726"/>
          <c:w val="0.920583011065353"/>
          <c:h val="0.943857265195708"/>
        </c:manualLayout>
      </c:layout>
      <c:lineChart>
        <c:grouping val="standard"/>
        <c:varyColors val="0"/>
        <c:ser>
          <c:idx val="0"/>
          <c:order val="0"/>
          <c:tx>
            <c:strRef>
              <c:f>Sheet3!$I$26</c:f>
              <c:strCache>
                <c:ptCount val="1"/>
                <c:pt idx="0">
                  <c:v>Cash (July)</c:v>
                </c:pt>
              </c:strCache>
            </c:strRef>
          </c:tx>
          <c:spPr>
            <a:ln>
              <a:solidFill>
                <a:srgbClr val="FF0000"/>
              </a:solidFill>
            </a:ln>
          </c:spPr>
          <c:marker>
            <c:symbol val="none"/>
          </c:marker>
          <c:cat>
            <c:strRef>
              <c:f>Sheet3!$J$25:$S$25</c:f>
              <c:strCache>
                <c:ptCount val="10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2014</c:v>
                </c:pt>
                <c:pt idx="8">
                  <c:v>2015</c:v>
                </c:pt>
                <c:pt idx="9">
                  <c:v>2016*</c:v>
                </c:pt>
              </c:strCache>
            </c:strRef>
          </c:cat>
          <c:val>
            <c:numRef>
              <c:f>Sheet3!$J$26:$S$26</c:f>
              <c:numCache>
                <c:formatCode>#,##0_);[Red]\(#,##0\)</c:formatCode>
                <c:ptCount val="10"/>
                <c:pt idx="0">
                  <c:v>4147.0</c:v>
                </c:pt>
                <c:pt idx="1">
                  <c:v>6053.472</c:v>
                </c:pt>
                <c:pt idx="2">
                  <c:v>6107.213000000001</c:v>
                </c:pt>
                <c:pt idx="3">
                  <c:v>3462.925</c:v>
                </c:pt>
                <c:pt idx="4">
                  <c:v>4491.228</c:v>
                </c:pt>
                <c:pt idx="5">
                  <c:v>4595.413</c:v>
                </c:pt>
                <c:pt idx="6">
                  <c:v>3956.141</c:v>
                </c:pt>
                <c:pt idx="7">
                  <c:v>4028.284</c:v>
                </c:pt>
                <c:pt idx="8">
                  <c:v>2057.0</c:v>
                </c:pt>
                <c:pt idx="9" formatCode="_(* #,##0.00_);_(* \(#,##0.00\);_(* &quot;-&quot;??_);_(@_)">
                  <c:v>-1000.0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Sheet3!$I$27</c:f>
              <c:strCache>
                <c:ptCount val="1"/>
                <c:pt idx="0">
                  <c:v>Cash (Oct)</c:v>
                </c:pt>
              </c:strCache>
            </c:strRef>
          </c:tx>
          <c:spPr>
            <a:ln>
              <a:solidFill>
                <a:srgbClr val="92D050"/>
              </a:solidFill>
            </a:ln>
          </c:spPr>
          <c:marker>
            <c:symbol val="none"/>
          </c:marker>
          <c:cat>
            <c:strRef>
              <c:f>Sheet3!$J$25:$S$25</c:f>
              <c:strCache>
                <c:ptCount val="10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2014</c:v>
                </c:pt>
                <c:pt idx="8">
                  <c:v>2015</c:v>
                </c:pt>
                <c:pt idx="9">
                  <c:v>2016*</c:v>
                </c:pt>
              </c:strCache>
            </c:strRef>
          </c:cat>
          <c:val>
            <c:numRef>
              <c:f>Sheet3!$J$27:$S$27</c:f>
              <c:numCache>
                <c:formatCode>#,##0_);[Red]\(#,##0\)</c:formatCode>
                <c:ptCount val="10"/>
                <c:pt idx="0">
                  <c:v>4147.0</c:v>
                </c:pt>
                <c:pt idx="1">
                  <c:v>6053.472</c:v>
                </c:pt>
                <c:pt idx="2">
                  <c:v>6107.213000000001</c:v>
                </c:pt>
                <c:pt idx="3">
                  <c:v>3462.925</c:v>
                </c:pt>
                <c:pt idx="4">
                  <c:v>4491.228</c:v>
                </c:pt>
                <c:pt idx="5">
                  <c:v>4595.413</c:v>
                </c:pt>
                <c:pt idx="6">
                  <c:v>3956.141</c:v>
                </c:pt>
                <c:pt idx="7">
                  <c:v>4028.284</c:v>
                </c:pt>
                <c:pt idx="8">
                  <c:v>2057.0</c:v>
                </c:pt>
                <c:pt idx="9">
                  <c:v>968.0</c:v>
                </c:pt>
              </c:numCache>
            </c:numRef>
          </c:val>
          <c:smooth val="0"/>
        </c:ser>
        <c:ser>
          <c:idx val="2"/>
          <c:order val="2"/>
          <c:marker>
            <c:symbol val="none"/>
          </c:marker>
          <c:cat>
            <c:strRef>
              <c:f>Sheet3!$J$25:$S$25</c:f>
              <c:strCache>
                <c:ptCount val="10"/>
                <c:pt idx="0">
                  <c:v>2007</c:v>
                </c:pt>
                <c:pt idx="1">
                  <c:v>2008</c:v>
                </c:pt>
                <c:pt idx="2">
                  <c:v>2009</c:v>
                </c:pt>
                <c:pt idx="3">
                  <c:v>2010</c:v>
                </c:pt>
                <c:pt idx="4">
                  <c:v>2011</c:v>
                </c:pt>
                <c:pt idx="5">
                  <c:v>2012</c:v>
                </c:pt>
                <c:pt idx="6">
                  <c:v>2013</c:v>
                </c:pt>
                <c:pt idx="7">
                  <c:v>2014</c:v>
                </c:pt>
                <c:pt idx="8">
                  <c:v>2015</c:v>
                </c:pt>
                <c:pt idx="9">
                  <c:v>2016*</c:v>
                </c:pt>
              </c:strCache>
            </c:strRef>
          </c:cat>
          <c:val>
            <c:numRef>
              <c:f>Sheet3!$I$26</c:f>
              <c:numCache>
                <c:formatCode>General</c:formatCode>
                <c:ptCount val="1"/>
                <c:pt idx="0">
                  <c:v>0.0</c:v>
                </c:pt>
              </c:numCache>
            </c:numRef>
          </c:val>
          <c:smooth val="0"/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443651432"/>
        <c:axId val="443654344"/>
      </c:lineChart>
      <c:catAx>
        <c:axId val="443651432"/>
        <c:scaling>
          <c:orientation val="minMax"/>
        </c:scaling>
        <c:delete val="0"/>
        <c:axPos val="b"/>
        <c:majorTickMark val="none"/>
        <c:minorTickMark val="none"/>
        <c:tickLblPos val="nextTo"/>
        <c:crossAx val="443654344"/>
        <c:crosses val="autoZero"/>
        <c:auto val="1"/>
        <c:lblAlgn val="ctr"/>
        <c:lblOffset val="100"/>
        <c:noMultiLvlLbl val="0"/>
      </c:catAx>
      <c:valAx>
        <c:axId val="443654344"/>
        <c:scaling>
          <c:orientation val="minMax"/>
        </c:scaling>
        <c:delete val="0"/>
        <c:axPos val="l"/>
        <c:numFmt formatCode="#,##0_);[Red]\(#,##0\)" sourceLinked="1"/>
        <c:majorTickMark val="none"/>
        <c:minorTickMark val="none"/>
        <c:tickLblPos val="nextTo"/>
        <c:crossAx val="443651432"/>
        <c:crosses val="autoZero"/>
        <c:crossBetween val="between"/>
      </c:valAx>
    </c:plotArea>
    <c:legend>
      <c:legendPos val="b"/>
      <c:layout/>
      <c:overlay val="0"/>
    </c:legend>
    <c:plotVisOnly val="1"/>
    <c:dispBlanksAs val="gap"/>
    <c:showDLblsOverMax val="0"/>
  </c:chart>
  <c:spPr>
    <a:ln>
      <a:noFill/>
    </a:ln>
  </c:spPr>
  <c:externalData r:id="rId1">
    <c:autoUpdate val="0"/>
  </c:externalData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0.69572</cdr:x>
      <cdr:y>0.01621</cdr:y>
    </cdr:from>
    <cdr:to>
      <cdr:x>1</cdr:x>
      <cdr:y>0.28628</cdr:y>
    </cdr:to>
    <cdr:sp macro="" textlink="">
      <cdr:nvSpPr>
        <cdr:cNvPr id="2" name="Oval Callout 1"/>
        <cdr:cNvSpPr/>
      </cdr:nvSpPr>
      <cdr:spPr>
        <a:xfrm xmlns:a="http://schemas.openxmlformats.org/drawingml/2006/main">
          <a:off x="5853331" y="63394"/>
          <a:ext cx="2559957" cy="1056169"/>
        </a:xfrm>
        <a:prstGeom xmlns:a="http://schemas.openxmlformats.org/drawingml/2006/main" prst="wedgeEllipseCallout">
          <a:avLst>
            <a:gd name="adj1" fmla="val -6839"/>
            <a:gd name="adj2" fmla="val 123390"/>
          </a:avLst>
        </a:prstGeom>
        <a:noFill xmlns:a="http://schemas.openxmlformats.org/drawingml/2006/main"/>
        <a:ln xmlns:a="http://schemas.openxmlformats.org/drawingml/2006/main" w="12700">
          <a:solidFill>
            <a:schemeClr val="tx1"/>
          </a:solidFill>
        </a:ln>
      </cdr:spPr>
      <cdr:style>
        <a:lnRef xmlns:a="http://schemas.openxmlformats.org/drawingml/2006/main" idx="2">
          <a:schemeClr val="accent1">
            <a:shade val="50000"/>
          </a:schemeClr>
        </a:lnRef>
        <a:fillRef xmlns:a="http://schemas.openxmlformats.org/drawingml/2006/main" idx="1">
          <a:schemeClr val="accent1"/>
        </a:fillRef>
        <a:effectRef xmlns:a="http://schemas.openxmlformats.org/drawingml/2006/main" idx="0">
          <a:schemeClr val="accent1"/>
        </a:effectRef>
        <a:fontRef xmlns:a="http://schemas.openxmlformats.org/drawingml/2006/main" idx="minor">
          <a:schemeClr val="lt1"/>
        </a:fontRef>
      </cdr:style>
      <cdr:txBody>
        <a:bodyPr xmlns:a="http://schemas.openxmlformats.org/drawingml/2006/main" rtlCol="0" anchor="ctr"/>
        <a:lstStyle xmlns:a="http://schemas.openxmlformats.org/drawingml/2006/main">
          <a:lvl1pPr marL="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1pPr>
          <a:lvl2pPr marL="457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2pPr>
          <a:lvl3pPr marL="914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3pPr>
          <a:lvl4pPr marL="1371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4pPr>
          <a:lvl5pPr marL="18288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5pPr>
          <a:lvl6pPr marL="22860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6pPr>
          <a:lvl7pPr marL="27432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7pPr>
          <a:lvl8pPr marL="32004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8pPr>
          <a:lvl9pPr marL="3657600" indent="0">
            <a:defRPr sz="1100">
              <a:solidFill>
                <a:schemeClr val="lt1"/>
              </a:solidFill>
              <a:latin typeface="+mn-lt"/>
              <a:ea typeface="+mn-ea"/>
              <a:cs typeface="+mn-cs"/>
            </a:defRPr>
          </a:lvl9pPr>
        </a:lstStyle>
        <a:p xmlns:a="http://schemas.openxmlformats.org/drawingml/2006/main">
          <a:pPr algn="ctr"/>
          <a:r>
            <a:rPr lang="en-US" sz="1100" dirty="0" smtClean="0">
              <a:solidFill>
                <a:schemeClr val="tx1"/>
              </a:solidFill>
            </a:rPr>
            <a:t>Cash utilization increased significantly in 2015 &amp; 2016 due to the additional meetings.</a:t>
          </a:r>
          <a:endParaRPr lang="en-US" sz="1100" dirty="0">
            <a:solidFill>
              <a:schemeClr val="tx1"/>
            </a:solidFill>
          </a:endParaRPr>
        </a:p>
      </cdr:txBody>
    </cdr:sp>
  </cdr:relSizeAnchor>
</c:userShape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1D4964C-FF7F-D649-B69E-F938B4D6062B}" type="datetimeFigureOut">
              <a:rPr lang="en-US" smtClean="0"/>
              <a:t>11/10/2016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9084E17-1004-6E4B-960C-C62758F4702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0184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53009650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2395514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08968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4074913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044327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3033902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4116939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3420651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29278615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74957175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7580368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1B4208-E88D-314D-8837-CCEC644DC1E3}" type="datetimeFigureOut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11/10/2016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8D3A78C-CA0C-B44B-A883-FE2BA840F76D}" type="slidenum">
              <a:rPr lang="en-US" smtClean="0">
                <a:solidFill>
                  <a:prstClr val="black">
                    <a:tint val="75000"/>
                  </a:prstClr>
                </a:solidFill>
                <a:latin typeface="Calibri"/>
              </a:rPr>
              <a:pPr/>
              <a:t>‹#›</a:t>
            </a:fld>
            <a:endParaRPr lang="en-US">
              <a:solidFill>
                <a:prstClr val="black">
                  <a:tint val="75000"/>
                </a:prstClr>
              </a:solidFill>
              <a:latin typeface="Calibri"/>
            </a:endParaRPr>
          </a:p>
        </p:txBody>
      </p:sp>
    </p:spTree>
    <p:extLst>
      <p:ext uri="{BB962C8B-B14F-4D97-AF65-F5344CB8AC3E}">
        <p14:creationId xmlns:p14="http://schemas.microsoft.com/office/powerpoint/2010/main" val="30347768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4" Type="http://schemas.openxmlformats.org/officeDocument/2006/relationships/chart" Target="../charts/chart1.xml"/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4" Type="http://schemas.openxmlformats.org/officeDocument/2006/relationships/chart" Target="../charts/chart2.xml"/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4" Type="http://schemas.openxmlformats.org/officeDocument/2006/relationships/chart" Target="../charts/chart3.xml"/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1.png"/><Relationship Id="rId3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sp>
        <p:nvSpPr>
          <p:cNvPr id="2" name="Rectangle 1"/>
          <p:cNvSpPr/>
          <p:nvPr/>
        </p:nvSpPr>
        <p:spPr>
          <a:xfrm>
            <a:off x="933651" y="2789169"/>
            <a:ext cx="7729085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200" dirty="0" smtClean="0">
                <a:latin typeface="Century Gothic"/>
                <a:cs typeface="Century Gothic"/>
              </a:rPr>
              <a:t>Twenty-Eighth Meeting of the Parties</a:t>
            </a:r>
          </a:p>
          <a:p>
            <a:pPr algn="ctr"/>
            <a:r>
              <a:rPr lang="en-US" sz="3200" dirty="0" smtClean="0">
                <a:latin typeface="Century Gothic"/>
                <a:cs typeface="Century Gothic"/>
              </a:rPr>
              <a:t>10-14 </a:t>
            </a:r>
            <a:r>
              <a:rPr lang="en-US" sz="3200" dirty="0">
                <a:latin typeface="Century Gothic"/>
                <a:cs typeface="Century Gothic"/>
              </a:rPr>
              <a:t>October </a:t>
            </a:r>
            <a:r>
              <a:rPr lang="en-US" sz="3200" dirty="0" smtClean="0">
                <a:latin typeface="Century Gothic"/>
                <a:cs typeface="Century Gothic"/>
              </a:rPr>
              <a:t>2016</a:t>
            </a:r>
          </a:p>
          <a:p>
            <a:pPr algn="ctr"/>
            <a:r>
              <a:rPr lang="en-US" sz="3200" dirty="0">
                <a:latin typeface="Century Gothic"/>
                <a:cs typeface="Century Gothic"/>
              </a:rPr>
              <a:t>Kigali, Rwanda  </a:t>
            </a:r>
          </a:p>
        </p:txBody>
      </p:sp>
    </p:spTree>
    <p:extLst>
      <p:ext uri="{BB962C8B-B14F-4D97-AF65-F5344CB8AC3E}">
        <p14:creationId xmlns:p14="http://schemas.microsoft.com/office/powerpoint/2010/main" val="179165236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sp>
        <p:nvSpPr>
          <p:cNvPr id="2" name="Rectangle 1"/>
          <p:cNvSpPr/>
          <p:nvPr/>
        </p:nvSpPr>
        <p:spPr>
          <a:xfrm>
            <a:off x="783771" y="1859340"/>
            <a:ext cx="7772400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+mj-lt"/>
              <a:buAutoNum type="alphaUcPeriod"/>
            </a:pPr>
            <a:r>
              <a:rPr lang="en-US" altLang="en-US" sz="2000" dirty="0">
                <a:latin typeface="Verdana" pitchFamily="34" charset="0"/>
                <a:cs typeface="Verdana" pitchFamily="34" charset="0"/>
              </a:rPr>
              <a:t>Approval of revised budget for </a:t>
            </a:r>
            <a:r>
              <a:rPr lang="en-US" altLang="en-US" sz="2000" dirty="0" smtClean="0">
                <a:latin typeface="Verdana" pitchFamily="34" charset="0"/>
                <a:cs typeface="Verdana" pitchFamily="34" charset="0"/>
              </a:rPr>
              <a:t>2016</a:t>
            </a:r>
          </a:p>
          <a:p>
            <a:pPr marL="457200" indent="-457200">
              <a:buFont typeface="+mj-lt"/>
              <a:buAutoNum type="alphaUcPeriod"/>
            </a:pPr>
            <a:endParaRPr lang="en-US" altLang="en-US" sz="2000" dirty="0">
              <a:latin typeface="Verdana" pitchFamily="34" charset="0"/>
              <a:cs typeface="Verdana" pitchFamily="34" charset="0"/>
            </a:endParaRPr>
          </a:p>
          <a:p>
            <a:pPr marL="457200" indent="-457200">
              <a:buFont typeface="+mj-lt"/>
              <a:buAutoNum type="alphaUcPeriod"/>
            </a:pPr>
            <a:r>
              <a:rPr lang="en-US" altLang="en-US" sz="2000" dirty="0">
                <a:latin typeface="Verdana" pitchFamily="34" charset="0"/>
                <a:cs typeface="Verdana" pitchFamily="34" charset="0"/>
              </a:rPr>
              <a:t>Approval of proposed budget for </a:t>
            </a:r>
            <a:r>
              <a:rPr lang="en-US" altLang="en-US" sz="2000" dirty="0" smtClean="0">
                <a:latin typeface="Verdana" pitchFamily="34" charset="0"/>
                <a:cs typeface="Verdana" pitchFamily="34" charset="0"/>
              </a:rPr>
              <a:t>2017</a:t>
            </a:r>
            <a:endParaRPr lang="en-US" altLang="en-US" sz="2000" dirty="0">
              <a:latin typeface="Verdana" pitchFamily="34" charset="0"/>
              <a:cs typeface="Verdana" pitchFamily="34" charset="0"/>
            </a:endParaRPr>
          </a:p>
          <a:p>
            <a:pPr marL="457200" indent="-457200">
              <a:buFont typeface="+mj-lt"/>
              <a:buAutoNum type="alphaUcPeriod"/>
            </a:pPr>
            <a:endParaRPr lang="en-US" altLang="en-US" sz="2000" dirty="0" smtClean="0">
              <a:latin typeface="Verdana" pitchFamily="34" charset="0"/>
              <a:cs typeface="Verdana" pitchFamily="34" charset="0"/>
            </a:endParaRPr>
          </a:p>
          <a:p>
            <a:pPr marL="457200" indent="-457200">
              <a:buFont typeface="+mj-lt"/>
              <a:buAutoNum type="alphaUcPeriod"/>
            </a:pPr>
            <a:r>
              <a:rPr lang="en-US" altLang="en-US" sz="2000" dirty="0" smtClean="0">
                <a:latin typeface="Verdana" pitchFamily="34" charset="0"/>
                <a:cs typeface="Verdana" pitchFamily="34" charset="0"/>
              </a:rPr>
              <a:t>Take </a:t>
            </a:r>
            <a:r>
              <a:rPr lang="en-US" altLang="en-US" sz="2000" dirty="0">
                <a:latin typeface="Verdana" pitchFamily="34" charset="0"/>
                <a:cs typeface="Verdana" pitchFamily="34" charset="0"/>
              </a:rPr>
              <a:t>note of the </a:t>
            </a:r>
            <a:r>
              <a:rPr lang="en-US" altLang="en-US" sz="2000" dirty="0" smtClean="0">
                <a:latin typeface="Verdana" pitchFamily="34" charset="0"/>
                <a:cs typeface="Verdana" pitchFamily="34" charset="0"/>
              </a:rPr>
              <a:t>2018 </a:t>
            </a:r>
            <a:r>
              <a:rPr lang="en-US" altLang="en-US" sz="2000" dirty="0">
                <a:latin typeface="Verdana" pitchFamily="34" charset="0"/>
                <a:cs typeface="Verdana" pitchFamily="34" charset="0"/>
              </a:rPr>
              <a:t>budget</a:t>
            </a:r>
          </a:p>
          <a:p>
            <a:pPr marL="457200" indent="-457200">
              <a:buFont typeface="+mj-lt"/>
              <a:buAutoNum type="alphaUcPeriod"/>
            </a:pPr>
            <a:endParaRPr lang="en-US" altLang="en-US" sz="2000" dirty="0" smtClean="0">
              <a:latin typeface="Verdana" pitchFamily="34" charset="0"/>
              <a:cs typeface="Verdana" pitchFamily="34" charset="0"/>
            </a:endParaRPr>
          </a:p>
          <a:p>
            <a:pPr marL="457200" indent="-457200">
              <a:buFont typeface="+mj-lt"/>
              <a:buAutoNum type="alphaUcPeriod"/>
            </a:pPr>
            <a:r>
              <a:rPr lang="en-US" altLang="en-US" sz="2000" dirty="0" smtClean="0">
                <a:latin typeface="Verdana" pitchFamily="34" charset="0"/>
                <a:cs typeface="Verdana" pitchFamily="34" charset="0"/>
              </a:rPr>
              <a:t>Decide </a:t>
            </a:r>
            <a:r>
              <a:rPr lang="en-US" altLang="en-US" sz="2000" dirty="0">
                <a:latin typeface="Verdana" pitchFamily="34" charset="0"/>
                <a:cs typeface="Verdana" pitchFamily="34" charset="0"/>
              </a:rPr>
              <a:t>on the level of </a:t>
            </a:r>
            <a:r>
              <a:rPr lang="en-US" altLang="en-US" sz="2000" dirty="0" smtClean="0">
                <a:latin typeface="Verdana" pitchFamily="34" charset="0"/>
                <a:cs typeface="Verdana" pitchFamily="34" charset="0"/>
              </a:rPr>
              <a:t>assessed contributions</a:t>
            </a:r>
          </a:p>
          <a:p>
            <a:pPr marL="457200" indent="-457200">
              <a:buFont typeface="+mj-lt"/>
              <a:buAutoNum type="alphaUcPeriod"/>
            </a:pPr>
            <a:endParaRPr lang="en-US" altLang="en-US" sz="2000" dirty="0">
              <a:latin typeface="Verdana" pitchFamily="34" charset="0"/>
              <a:cs typeface="Verdana" pitchFamily="34" charset="0"/>
            </a:endParaRPr>
          </a:p>
          <a:p>
            <a:pPr marL="457200" indent="-457200">
              <a:buFont typeface="+mj-lt"/>
              <a:buAutoNum type="alphaUcPeriod"/>
            </a:pPr>
            <a:r>
              <a:rPr lang="en-US" altLang="en-US" sz="2000" dirty="0" smtClean="0">
                <a:latin typeface="Verdana" pitchFamily="34" charset="0"/>
                <a:cs typeface="Verdana" pitchFamily="34" charset="0"/>
              </a:rPr>
              <a:t>Decide on the replenishment of the operational </a:t>
            </a:r>
            <a:r>
              <a:rPr lang="en-US" altLang="en-US" sz="2000" dirty="0">
                <a:latin typeface="Verdana" pitchFamily="34" charset="0"/>
                <a:cs typeface="Verdana" pitchFamily="34" charset="0"/>
              </a:rPr>
              <a:t>reserves</a:t>
            </a:r>
          </a:p>
          <a:p>
            <a:endParaRPr lang="en-US" altLang="en-US" sz="2000" dirty="0" smtClean="0">
              <a:latin typeface="Verdana" pitchFamily="34" charset="0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321664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519954" y="2050181"/>
            <a:ext cx="8123532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  <a:defRPr/>
            </a:pPr>
            <a:r>
              <a:rPr lang="en-US" altLang="en-US" sz="2400" dirty="0">
                <a:cs typeface="Verdana" pitchFamily="34" charset="0"/>
              </a:rPr>
              <a:t>Proposed revised </a:t>
            </a:r>
            <a:r>
              <a:rPr lang="en-US" altLang="en-US" sz="2400" dirty="0" smtClean="0">
                <a:cs typeface="Verdana" pitchFamily="34" charset="0"/>
              </a:rPr>
              <a:t>2016 </a:t>
            </a:r>
            <a:r>
              <a:rPr lang="en-US" altLang="en-US" sz="2400" dirty="0">
                <a:cs typeface="Verdana" pitchFamily="34" charset="0"/>
              </a:rPr>
              <a:t>budget </a:t>
            </a:r>
            <a:r>
              <a:rPr lang="en-US" altLang="en-US" sz="2400" dirty="0" smtClean="0">
                <a:cs typeface="Verdana" pitchFamily="34" charset="0"/>
              </a:rPr>
              <a:t>of the </a:t>
            </a:r>
            <a:r>
              <a:rPr lang="en-US" altLang="en-US" sz="2400" dirty="0">
                <a:cs typeface="Verdana" pitchFamily="34" charset="0"/>
              </a:rPr>
              <a:t>MP trust </a:t>
            </a:r>
            <a:r>
              <a:rPr lang="en-US" altLang="en-US" sz="2400" dirty="0" smtClean="0">
                <a:cs typeface="Verdana" pitchFamily="34" charset="0"/>
              </a:rPr>
              <a:t>fund</a:t>
            </a:r>
          </a:p>
          <a:p>
            <a:pPr marL="342900" indent="-342900">
              <a:buFont typeface="+mj-lt"/>
              <a:buAutoNum type="arabicPeriod"/>
              <a:defRPr/>
            </a:pPr>
            <a:endParaRPr lang="en-US" altLang="en-US" sz="2400" dirty="0">
              <a:cs typeface="Verdana" pitchFamily="34" charset="0"/>
            </a:endParaRPr>
          </a:p>
          <a:p>
            <a:pPr marL="342900" indent="-342900">
              <a:buFont typeface="+mj-lt"/>
              <a:buAutoNum type="arabicPeriod"/>
              <a:defRPr/>
            </a:pPr>
            <a:r>
              <a:rPr lang="en-US" altLang="en-US" sz="2400" dirty="0">
                <a:cs typeface="Verdana" pitchFamily="34" charset="0"/>
              </a:rPr>
              <a:t>Proposed </a:t>
            </a:r>
            <a:r>
              <a:rPr lang="en-US" altLang="en-US" sz="2400" dirty="0" smtClean="0">
                <a:cs typeface="Verdana" pitchFamily="34" charset="0"/>
              </a:rPr>
              <a:t>2017 and 2018 </a:t>
            </a:r>
            <a:r>
              <a:rPr lang="en-US" altLang="en-US" sz="2400" dirty="0">
                <a:cs typeface="Verdana" pitchFamily="34" charset="0"/>
              </a:rPr>
              <a:t>budgets </a:t>
            </a:r>
            <a:r>
              <a:rPr lang="en-US" altLang="en-US" sz="2400" dirty="0" smtClean="0">
                <a:cs typeface="Verdana" pitchFamily="34" charset="0"/>
              </a:rPr>
              <a:t>of </a:t>
            </a:r>
            <a:r>
              <a:rPr lang="en-US" altLang="en-US" sz="2400" dirty="0">
                <a:cs typeface="Verdana" pitchFamily="34" charset="0"/>
              </a:rPr>
              <a:t>the MP trust </a:t>
            </a:r>
            <a:r>
              <a:rPr lang="en-US" altLang="en-US" sz="2400" dirty="0" smtClean="0">
                <a:cs typeface="Verdana" pitchFamily="34" charset="0"/>
              </a:rPr>
              <a:t>fund</a:t>
            </a:r>
          </a:p>
          <a:p>
            <a:pPr marL="342900" indent="-342900">
              <a:buFont typeface="+mj-lt"/>
              <a:buAutoNum type="arabicPeriod"/>
              <a:defRPr/>
            </a:pPr>
            <a:endParaRPr lang="en-US" altLang="en-US" sz="2400" dirty="0">
              <a:cs typeface="Verdana" pitchFamily="34" charset="0"/>
            </a:endParaRPr>
          </a:p>
          <a:p>
            <a:pPr marL="342900" indent="-342900">
              <a:buFont typeface="+mj-lt"/>
              <a:buAutoNum type="arabicPeriod"/>
              <a:defRPr/>
            </a:pPr>
            <a:r>
              <a:rPr lang="en-US" altLang="en-US" sz="2400" dirty="0" smtClean="0">
                <a:cs typeface="Verdana" pitchFamily="34" charset="0"/>
              </a:rPr>
              <a:t>Cash flow position of the MP trust fund at the end of 2016</a:t>
            </a:r>
          </a:p>
          <a:p>
            <a:pPr marL="342900" indent="-342900">
              <a:buFont typeface="+mj-lt"/>
              <a:buAutoNum type="arabicPeriod"/>
              <a:defRPr/>
            </a:pPr>
            <a:endParaRPr lang="en-US" altLang="en-US" sz="2400" dirty="0">
              <a:cs typeface="Verdana" pitchFamily="34" charset="0"/>
            </a:endParaRPr>
          </a:p>
          <a:p>
            <a:pPr marL="342900" indent="-342900">
              <a:buFont typeface="+mj-lt"/>
              <a:buAutoNum type="arabicPeriod"/>
              <a:defRPr/>
            </a:pPr>
            <a:r>
              <a:rPr lang="en-US" altLang="en-US" sz="2400" dirty="0" smtClean="0">
                <a:cs typeface="Verdana" pitchFamily="34" charset="0"/>
              </a:rPr>
              <a:t>Contribution options for 2017</a:t>
            </a:r>
          </a:p>
        </p:txBody>
      </p:sp>
    </p:spTree>
    <p:extLst>
      <p:ext uri="{BB962C8B-B14F-4D97-AF65-F5344CB8AC3E}">
        <p14:creationId xmlns:p14="http://schemas.microsoft.com/office/powerpoint/2010/main" val="41922363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sp>
        <p:nvSpPr>
          <p:cNvPr id="2" name="Rectangle 1"/>
          <p:cNvSpPr/>
          <p:nvPr/>
        </p:nvSpPr>
        <p:spPr>
          <a:xfrm>
            <a:off x="393700" y="1852980"/>
            <a:ext cx="8115300" cy="436119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lvl="1"/>
            <a:r>
              <a:rPr lang="en-US" altLang="en-US" sz="2000" dirty="0" smtClean="0">
                <a:latin typeface="Calibri" pitchFamily="34" charset="0"/>
                <a:cs typeface="Verdana" pitchFamily="34" charset="0"/>
              </a:rPr>
              <a:t>Important elements of the </a:t>
            </a:r>
            <a:r>
              <a:rPr lang="en-US" altLang="en-US" sz="2000" dirty="0">
                <a:latin typeface="Calibri" pitchFamily="34" charset="0"/>
                <a:cs typeface="Verdana" pitchFamily="34" charset="0"/>
              </a:rPr>
              <a:t>revised budget:</a:t>
            </a:r>
          </a:p>
          <a:p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The </a:t>
            </a:r>
            <a:r>
              <a:rPr lang="en-US" dirty="0"/>
              <a:t>revised budget for 2016 has remained at the overall approved </a:t>
            </a:r>
            <a:r>
              <a:rPr lang="en-US" dirty="0" smtClean="0"/>
              <a:t>level in 2015 </a:t>
            </a:r>
            <a:r>
              <a:rPr lang="en-US" dirty="0"/>
              <a:t>of </a:t>
            </a:r>
            <a:r>
              <a:rPr lang="en-US" dirty="0" smtClean="0"/>
              <a:t>            $6,772,162.</a:t>
            </a:r>
          </a:p>
          <a:p>
            <a:endParaRPr lang="en-US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The </a:t>
            </a:r>
            <a:r>
              <a:rPr lang="en-US" dirty="0" err="1" smtClean="0"/>
              <a:t>programme</a:t>
            </a:r>
            <a:r>
              <a:rPr lang="en-US" dirty="0" smtClean="0"/>
              <a:t> </a:t>
            </a:r>
            <a:r>
              <a:rPr lang="en-US" dirty="0"/>
              <a:t>support </a:t>
            </a:r>
            <a:r>
              <a:rPr lang="en-US" dirty="0" smtClean="0"/>
              <a:t>cost </a:t>
            </a:r>
            <a:r>
              <a:rPr lang="en-US" dirty="0"/>
              <a:t>for 2015 has been fully </a:t>
            </a:r>
            <a:r>
              <a:rPr lang="en-US" dirty="0" smtClean="0"/>
              <a:t>utilized.</a:t>
            </a:r>
          </a:p>
          <a:p>
            <a:endParaRPr lang="en-US" dirty="0"/>
          </a:p>
          <a:p>
            <a:pPr marL="285750" lvl="1" indent="-285750">
              <a:lnSpc>
                <a:spcPct val="90000"/>
              </a:lnSpc>
              <a:buFont typeface="Arial" panose="020B0604020202020204" pitchFamily="34" charset="0"/>
              <a:buChar char="•"/>
              <a:tabLst>
                <a:tab pos="342900" algn="l"/>
              </a:tabLst>
              <a:defRPr/>
            </a:pPr>
            <a:r>
              <a:rPr lang="en-US" dirty="0"/>
              <a:t>An additional amount of </a:t>
            </a:r>
            <a:r>
              <a:rPr lang="en-US" dirty="0" smtClean="0"/>
              <a:t>$150,000 </a:t>
            </a:r>
            <a:r>
              <a:rPr lang="en-US" dirty="0"/>
              <a:t>has been incurred to cover the cost of conference services and related interpretation for the </a:t>
            </a:r>
            <a:r>
              <a:rPr lang="en-US" dirty="0" smtClean="0"/>
              <a:t>Vienna meetings including an extra day of the resumed 37OEWG and the 3ExMOP.</a:t>
            </a:r>
          </a:p>
          <a:p>
            <a:pPr marL="0" lvl="1">
              <a:lnSpc>
                <a:spcPct val="90000"/>
              </a:lnSpc>
              <a:tabLst>
                <a:tab pos="342900" algn="l"/>
              </a:tabLst>
              <a:defRPr/>
            </a:pPr>
            <a:endParaRPr lang="en-US" dirty="0" smtClean="0"/>
          </a:p>
          <a:p>
            <a:pPr marL="285750" lvl="1" indent="-285750">
              <a:lnSpc>
                <a:spcPct val="90000"/>
              </a:lnSpc>
              <a:buFont typeface="Arial" panose="020B0604020202020204" pitchFamily="34" charset="0"/>
              <a:buChar char="•"/>
              <a:tabLst>
                <a:tab pos="342900" algn="l"/>
              </a:tabLst>
              <a:defRPr/>
            </a:pPr>
            <a:r>
              <a:rPr lang="en-US" dirty="0" smtClean="0"/>
              <a:t>This $150,000 has been offset </a:t>
            </a:r>
            <a:r>
              <a:rPr lang="en-US" dirty="0"/>
              <a:t>by projected savings </a:t>
            </a:r>
            <a:r>
              <a:rPr lang="en-US" dirty="0" smtClean="0"/>
              <a:t>in </a:t>
            </a:r>
            <a:r>
              <a:rPr lang="en-US" dirty="0"/>
              <a:t>staffing costs resulting from the vacant </a:t>
            </a:r>
            <a:r>
              <a:rPr lang="en-US" dirty="0" smtClean="0"/>
              <a:t>P4 </a:t>
            </a:r>
            <a:r>
              <a:rPr lang="en-US" dirty="0" err="1"/>
              <a:t>Programme</a:t>
            </a:r>
            <a:r>
              <a:rPr lang="en-US" dirty="0"/>
              <a:t> Management </a:t>
            </a:r>
            <a:r>
              <a:rPr lang="en-US" dirty="0" smtClean="0"/>
              <a:t>Officer.</a:t>
            </a:r>
            <a:endParaRPr lang="en-US" dirty="0"/>
          </a:p>
          <a:p>
            <a:pPr marL="285750" lvl="1" indent="-285750">
              <a:lnSpc>
                <a:spcPct val="90000"/>
              </a:lnSpc>
              <a:buFont typeface="Arial" panose="020B0604020202020204" pitchFamily="34" charset="0"/>
              <a:buChar char="•"/>
              <a:tabLst>
                <a:tab pos="342900" algn="l"/>
              </a:tabLst>
              <a:defRPr/>
            </a:pPr>
            <a:endParaRPr lang="en-US" altLang="en-US" dirty="0"/>
          </a:p>
          <a:p>
            <a:pPr marL="606425" lvl="1" indent="-285750">
              <a:lnSpc>
                <a:spcPct val="90000"/>
              </a:lnSpc>
              <a:buFont typeface="Wingdings" panose="05000000000000000000" pitchFamily="2" charset="2"/>
              <a:buChar char="ü"/>
              <a:tabLst>
                <a:tab pos="342900" algn="l"/>
              </a:tabLst>
              <a:defRPr/>
            </a:pPr>
            <a:r>
              <a:rPr lang="en-US" altLang="en-US" sz="2000" dirty="0" smtClean="0">
                <a:latin typeface="Calibri" pitchFamily="34" charset="0"/>
                <a:cs typeface="Verdana" pitchFamily="34" charset="0"/>
              </a:rPr>
              <a:t> No overall </a:t>
            </a:r>
            <a:r>
              <a:rPr lang="en-US" altLang="en-US" sz="2000" dirty="0">
                <a:latin typeface="Calibri" pitchFamily="34" charset="0"/>
                <a:cs typeface="Verdana" pitchFamily="34" charset="0"/>
              </a:rPr>
              <a:t>increase </a:t>
            </a:r>
            <a:r>
              <a:rPr lang="en-US" altLang="en-US" sz="2000" dirty="0" smtClean="0">
                <a:latin typeface="Calibri" pitchFamily="34" charset="0"/>
                <a:cs typeface="Verdana" pitchFamily="34" charset="0"/>
              </a:rPr>
              <a:t>is required for the approved 2016 budget.  </a:t>
            </a:r>
            <a:endParaRPr lang="en-US" altLang="en-US" sz="2000" dirty="0">
              <a:latin typeface="Calibri" pitchFamily="34" charset="0"/>
              <a:cs typeface="Verdana" pitchFamily="34" charset="0"/>
            </a:endParaRPr>
          </a:p>
          <a:p>
            <a:endParaRPr lang="en-US" dirty="0"/>
          </a:p>
        </p:txBody>
      </p:sp>
      <p:sp>
        <p:nvSpPr>
          <p:cNvPr id="3" name="Rectangle 2"/>
          <p:cNvSpPr/>
          <p:nvPr/>
        </p:nvSpPr>
        <p:spPr>
          <a:xfrm>
            <a:off x="1587499" y="1303566"/>
            <a:ext cx="5664201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en-US" sz="2800" dirty="0">
                <a:ea typeface="SimHei" panose="02010609060101010101" pitchFamily="49" charset="-122"/>
                <a:cs typeface="Verdana" pitchFamily="34" charset="0"/>
              </a:rPr>
              <a:t>Proposed revised </a:t>
            </a:r>
            <a:r>
              <a:rPr lang="en-US" altLang="en-US" sz="2800" dirty="0" smtClean="0">
                <a:ea typeface="SimHei" panose="02010609060101010101" pitchFamily="49" charset="-122"/>
                <a:cs typeface="Verdana" pitchFamily="34" charset="0"/>
              </a:rPr>
              <a:t>2016 </a:t>
            </a:r>
            <a:r>
              <a:rPr lang="en-US" altLang="en-US" sz="2800" dirty="0">
                <a:ea typeface="SimHei" panose="02010609060101010101" pitchFamily="49" charset="-122"/>
                <a:cs typeface="Verdana" pitchFamily="34" charset="0"/>
              </a:rPr>
              <a:t>budget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87082336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graphicFrame>
        <p:nvGraphicFramePr>
          <p:cNvPr id="7" name="Chart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41892321"/>
              </p:ext>
            </p:extLst>
          </p:nvPr>
        </p:nvGraphicFramePr>
        <p:xfrm>
          <a:off x="330200" y="2095500"/>
          <a:ext cx="8603037" cy="41275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2" name="TextBox 1"/>
          <p:cNvSpPr txBox="1"/>
          <p:nvPr/>
        </p:nvSpPr>
        <p:spPr>
          <a:xfrm>
            <a:off x="1477487" y="1460500"/>
            <a:ext cx="6456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 smtClean="0"/>
              <a:t>Three Year Budget Trend</a:t>
            </a:r>
            <a:endParaRPr lang="en-US" sz="3600" b="1" dirty="0"/>
          </a:p>
        </p:txBody>
      </p:sp>
    </p:spTree>
    <p:extLst>
      <p:ext uri="{BB962C8B-B14F-4D97-AF65-F5344CB8AC3E}">
        <p14:creationId xmlns:p14="http://schemas.microsoft.com/office/powerpoint/2010/main" val="41922363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sp>
        <p:nvSpPr>
          <p:cNvPr id="10" name="TextBox 9"/>
          <p:cNvSpPr txBox="1"/>
          <p:nvPr/>
        </p:nvSpPr>
        <p:spPr>
          <a:xfrm>
            <a:off x="1477487" y="1257113"/>
            <a:ext cx="64562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b="1" dirty="0" smtClean="0"/>
              <a:t>Three Year Budget By Category</a:t>
            </a:r>
            <a:endParaRPr lang="en-US" sz="3600" b="1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1825790"/>
              </p:ext>
            </p:extLst>
          </p:nvPr>
        </p:nvGraphicFramePr>
        <p:xfrm>
          <a:off x="193180" y="1903447"/>
          <a:ext cx="8607920" cy="4205252"/>
        </p:xfrm>
        <a:graphic>
          <a:graphicData uri="http://schemas.openxmlformats.org/drawingml/2006/table">
            <a:tbl>
              <a:tblPr/>
              <a:tblGrid>
                <a:gridCol w="2190944"/>
                <a:gridCol w="1514068"/>
                <a:gridCol w="1015316"/>
                <a:gridCol w="1122191"/>
                <a:gridCol w="1055395"/>
                <a:gridCol w="855003"/>
                <a:gridCol w="855003"/>
              </a:tblGrid>
              <a:tr h="1382551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Category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F497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2016</a:t>
                      </a:r>
                      <a:br>
                        <a:rPr lang="en-US" sz="1600" b="1" i="0" u="none" strike="noStrike" dirty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</a:br>
                      <a:r>
                        <a:rPr lang="en-US" sz="1600" b="1" i="0" u="none" strike="noStrike" dirty="0" smtClean="0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Budget</a:t>
                      </a:r>
                      <a:endParaRPr lang="en-US" sz="1600" b="1" i="0" u="none" strike="noStrike" dirty="0">
                        <a:solidFill>
                          <a:srgbClr val="FFFFFF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F497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%</a:t>
                      </a:r>
                      <a:b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</a:br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2016 </a:t>
                      </a:r>
                      <a:b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</a:br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Budget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F497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2017</a:t>
                      </a:r>
                      <a:b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</a:br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Budget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F497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%</a:t>
                      </a:r>
                      <a:b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</a:br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2017</a:t>
                      </a:r>
                      <a:b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</a:br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Budget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F497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2018</a:t>
                      </a:r>
                      <a:b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</a:br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Budget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F497D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%</a:t>
                      </a:r>
                      <a:b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</a:br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2018</a:t>
                      </a:r>
                      <a:b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</a:br>
                      <a:r>
                        <a:rPr lang="en-US" sz="1600" b="1" i="0" u="none" strike="noStrike">
                          <a:solidFill>
                            <a:srgbClr val="FFFFFF"/>
                          </a:solidFill>
                          <a:effectLst/>
                          <a:latin typeface="Calibri"/>
                        </a:rPr>
                        <a:t>Budget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1F497D"/>
                    </a:solidFill>
                  </a:tcPr>
                </a:tc>
              </a:tr>
              <a:tr h="403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Meetings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4,170,000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2,725,250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57%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2,901,000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59%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3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Staff &amp; Consultants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1,378,194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1,568,072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1,575,082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32%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3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Travel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225,000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225,000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225,000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3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Other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219,870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%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299,870*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209,870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3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1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Direct Budget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1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5,993,064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4,818,192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1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4,910,952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1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100%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9D9D9"/>
                    </a:solidFill>
                  </a:tcPr>
                </a:tc>
              </a:tr>
              <a:tr h="403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Programme Support Cost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779,098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626,365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638,424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13%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03243">
                <a:tc>
                  <a:txBody>
                    <a:bodyPr/>
                    <a:lstStyle/>
                    <a:p>
                      <a:pPr algn="l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Total Budget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6,772,162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5,444,557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5,549,376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193179" y="6244796"/>
            <a:ext cx="6456279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/>
              <a:t>* 2017 Other cost includes celebration of 30</a:t>
            </a:r>
            <a:r>
              <a:rPr lang="en-US" sz="1200" b="1" baseline="30000" dirty="0" smtClean="0"/>
              <a:t>th</a:t>
            </a:r>
            <a:r>
              <a:rPr lang="en-US" sz="1200" b="1" dirty="0" smtClean="0"/>
              <a:t> anniversary of the Montreal Protocol ($90,000) </a:t>
            </a:r>
            <a:endParaRPr lang="en-US" sz="1200" b="1" dirty="0"/>
          </a:p>
        </p:txBody>
      </p:sp>
    </p:spTree>
    <p:extLst>
      <p:ext uri="{BB962C8B-B14F-4D97-AF65-F5344CB8AC3E}">
        <p14:creationId xmlns:p14="http://schemas.microsoft.com/office/powerpoint/2010/main" val="41922363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graphicFrame>
        <p:nvGraphicFramePr>
          <p:cNvPr id="7" name="Chart 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01560333"/>
              </p:ext>
            </p:extLst>
          </p:nvPr>
        </p:nvGraphicFramePr>
        <p:xfrm>
          <a:off x="228600" y="1371600"/>
          <a:ext cx="8704638" cy="49783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2" name="Rectangle 1"/>
          <p:cNvSpPr/>
          <p:nvPr/>
        </p:nvSpPr>
        <p:spPr>
          <a:xfrm>
            <a:off x="1412421" y="1391922"/>
            <a:ext cx="6457950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1600" b="1" dirty="0">
                <a:ea typeface="SimHei" panose="02010609060101010101" pitchFamily="49" charset="-122"/>
                <a:cs typeface="Verdana" pitchFamily="34" charset="0"/>
              </a:rPr>
              <a:t>Progression of Approved Budgets , Expenditures and  Assessed Contributions for years: 2007 to 2016</a:t>
            </a:r>
            <a:r>
              <a:rPr lang="en-US" sz="1600" b="1" dirty="0">
                <a:ea typeface="SimHei" panose="02010609060101010101" pitchFamily="49" charset="-122"/>
                <a:cs typeface="Verdana" pitchFamily="34" charset="0"/>
              </a:rPr>
              <a:t/>
            </a:r>
            <a:br>
              <a:rPr lang="en-US" sz="1600" b="1" dirty="0">
                <a:ea typeface="SimHei" panose="02010609060101010101" pitchFamily="49" charset="-122"/>
                <a:cs typeface="Verdana" pitchFamily="34" charset="0"/>
              </a:rPr>
            </a:br>
            <a:r>
              <a:rPr lang="en-GB" sz="1600" b="1" dirty="0">
                <a:ea typeface="SimHei" panose="02010609060101010101" pitchFamily="49" charset="-122"/>
                <a:cs typeface="Verdana" pitchFamily="34" charset="0"/>
              </a:rPr>
              <a:t>(Thousands of United States dollars)</a:t>
            </a:r>
            <a:endParaRPr lang="en-US" sz="1600" b="1" dirty="0">
              <a:ea typeface="SimHei" panose="02010609060101010101" pitchFamily="49" charset="-122"/>
              <a:cs typeface="Verdan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922363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sp>
        <p:nvSpPr>
          <p:cNvPr id="10" name="TextBox 9"/>
          <p:cNvSpPr txBox="1"/>
          <p:nvPr/>
        </p:nvSpPr>
        <p:spPr>
          <a:xfrm>
            <a:off x="1477487" y="1257113"/>
            <a:ext cx="6456279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/>
              <a:t>Projected Cash Position </a:t>
            </a:r>
            <a:endParaRPr lang="en-US" sz="2800" b="1" dirty="0"/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7033118"/>
              </p:ext>
            </p:extLst>
          </p:nvPr>
        </p:nvGraphicFramePr>
        <p:xfrm>
          <a:off x="519953" y="1715018"/>
          <a:ext cx="7911193" cy="4257674"/>
        </p:xfrm>
        <a:graphic>
          <a:graphicData uri="http://schemas.openxmlformats.org/drawingml/2006/table">
            <a:tbl>
              <a:tblPr/>
              <a:tblGrid>
                <a:gridCol w="6268811"/>
                <a:gridCol w="1642382"/>
              </a:tblGrid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Beginning Balance Cash Position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2,057,909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Contributions Received 30/09/2016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3,784,454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Projected Incoming Cash from Parties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820,000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Parties Paying 2017 Contribution in </a:t>
                      </a:r>
                      <a:r>
                        <a:rPr 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Advance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mbria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*</a:t>
                      </a:r>
                      <a:r>
                        <a:rPr lang="en-US" sz="18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338,412</a:t>
                      </a:r>
                      <a:endParaRPr lang="en-US" sz="1800" b="0" i="0" u="none" strike="noStrike" dirty="0">
                        <a:solidFill>
                          <a:srgbClr val="000000"/>
                        </a:solidFill>
                        <a:effectLst/>
                        <a:latin typeface="Cambria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Softly Earmarked Contributions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270,000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Rwanda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150,000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Projected Funds Available for Operations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3D69B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1" i="0" u="none" strike="noStrike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7,420,775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3D69B"/>
                    </a:solidFill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Approved Budget 2016</a:t>
                      </a:r>
                    </a:p>
                  </a:txBody>
                  <a:tcPr marL="857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6,772,162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457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Adjustments to Budget</a:t>
                      </a:r>
                    </a:p>
                  </a:txBody>
                  <a:tcPr marL="857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rtl="0" fontAlgn="ctr"/>
                      <a:r>
                        <a:rPr lang="en-US" sz="1800" b="0" i="0" u="none" strike="noStrike">
                          <a:solidFill>
                            <a:srgbClr val="FF0000"/>
                          </a:solidFill>
                          <a:effectLst/>
                          <a:latin typeface="Cambria"/>
                        </a:rPr>
                        <a:t> 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Projected Savings on Professional Staff</a:t>
                      </a:r>
                    </a:p>
                  </a:txBody>
                  <a:tcPr marL="857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0" i="0" u="none" strike="noStrike">
                          <a:solidFill>
                            <a:srgbClr val="FF0000"/>
                          </a:solidFill>
                          <a:effectLst/>
                          <a:latin typeface="Cambria"/>
                        </a:rPr>
                        <a:t>-220,000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Other Projected Savings (Non-Staff)</a:t>
                      </a:r>
                    </a:p>
                  </a:txBody>
                  <a:tcPr marL="857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0" i="0" u="none" strike="noStrike">
                          <a:solidFill>
                            <a:srgbClr val="FF0000"/>
                          </a:solidFill>
                          <a:effectLst/>
                          <a:latin typeface="Cambria"/>
                        </a:rPr>
                        <a:t>-100,000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Projected Final Budget Utilization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EB4E3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1" i="0" u="none" strike="noStrike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6,452,162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8EB4E3"/>
                    </a:solidFill>
                  </a:tcPr>
                </a:tc>
              </a:tr>
              <a:tr h="128477">
                <a:tc>
                  <a:txBody>
                    <a:bodyPr/>
                    <a:lstStyle/>
                    <a:p>
                      <a:pPr algn="l" rtl="0" fontAlgn="b"/>
                      <a:r>
                        <a:rPr lang="en-US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rtl="0" fontAlgn="b"/>
                      <a:r>
                        <a:rPr lang="en-US" sz="1800" b="0" i="0" u="none" strike="noStrike">
                          <a:solidFill>
                            <a:srgbClr val="000000"/>
                          </a:solidFill>
                          <a:effectLst/>
                          <a:latin typeface="Arial"/>
                        </a:rPr>
                        <a:t> </a:t>
                      </a:r>
                    </a:p>
                  </a:txBody>
                  <a:tcPr marL="9525" marR="9525" marT="9525" marB="0" anchor="b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6054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Projected Final Cash Position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1" i="0" u="none" strike="noStrike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968,613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FBFBF"/>
                    </a:solidFill>
                  </a:tcPr>
                </a:tc>
              </a:tr>
              <a:tr h="277803">
                <a:tc>
                  <a:txBody>
                    <a:bodyPr/>
                    <a:lstStyle/>
                    <a:p>
                      <a:pPr algn="l" rtl="0" fontAlgn="ctr"/>
                      <a:r>
                        <a:rPr lang="en-US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Projected Cash Position (</a:t>
                      </a:r>
                      <a:r>
                        <a:rPr lang="en-US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Less</a:t>
                      </a:r>
                      <a:r>
                        <a:rPr lang="en-US" sz="1800" b="1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 p</a:t>
                      </a:r>
                      <a:r>
                        <a:rPr lang="en-US" sz="1800" b="1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repayments)</a:t>
                      </a:r>
                      <a:endParaRPr lang="en-US" sz="1800" b="1" i="0" u="none" strike="noStrike" dirty="0">
                        <a:solidFill>
                          <a:srgbClr val="000000"/>
                        </a:solidFill>
                        <a:effectLst/>
                        <a:latin typeface="Cambria"/>
                      </a:endParaRP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  <a:tc>
                  <a:txBody>
                    <a:bodyPr/>
                    <a:lstStyle/>
                    <a:p>
                      <a:pPr algn="r" rtl="0" fontAlgn="ctr"/>
                      <a:r>
                        <a:rPr lang="en-US" sz="1800" b="1" i="0" u="none" strike="noStrike" dirty="0">
                          <a:solidFill>
                            <a:srgbClr val="000000"/>
                          </a:solidFill>
                          <a:effectLst/>
                          <a:latin typeface="Cambria"/>
                        </a:rPr>
                        <a:t>630,201</a:t>
                      </a:r>
                    </a:p>
                  </a:txBody>
                  <a:tcPr marL="9525" marR="9525" marT="9525" marB="0" anchor="ctr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9BBB59"/>
                    </a:solidFill>
                  </a:tcPr>
                </a:tc>
              </a:tr>
            </a:tbl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389122" y="6268112"/>
            <a:ext cx="8175214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smtClean="0"/>
              <a:t>* Prepayments of $338,412 will assist in the current cash position by only delaying the negative cash position to 2017 </a:t>
            </a:r>
            <a:endParaRPr lang="en-US" sz="1200" b="1" dirty="0"/>
          </a:p>
        </p:txBody>
      </p:sp>
    </p:spTree>
    <p:extLst>
      <p:ext uri="{BB962C8B-B14F-4D97-AF65-F5344CB8AC3E}">
        <p14:creationId xmlns:p14="http://schemas.microsoft.com/office/powerpoint/2010/main" val="1309614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sp>
        <p:nvSpPr>
          <p:cNvPr id="4" name="TextBox 3"/>
          <p:cNvSpPr txBox="1"/>
          <p:nvPr/>
        </p:nvSpPr>
        <p:spPr>
          <a:xfrm>
            <a:off x="228600" y="6076434"/>
            <a:ext cx="5003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* 2016: Ending cash position is forecasted</a:t>
            </a:r>
            <a:endParaRPr lang="en-US" dirty="0"/>
          </a:p>
        </p:txBody>
      </p:sp>
      <p:graphicFrame>
        <p:nvGraphicFramePr>
          <p:cNvPr id="12" name="Chart 1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16003542"/>
              </p:ext>
            </p:extLst>
          </p:nvPr>
        </p:nvGraphicFramePr>
        <p:xfrm>
          <a:off x="400512" y="1428750"/>
          <a:ext cx="8413288" cy="39106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14736908"/>
              </p:ext>
            </p:extLst>
          </p:nvPr>
        </p:nvGraphicFramePr>
        <p:xfrm>
          <a:off x="846727" y="5357246"/>
          <a:ext cx="7856403" cy="577215"/>
        </p:xfrm>
        <a:graphic>
          <a:graphicData uri="http://schemas.openxmlformats.org/drawingml/2006/table">
            <a:tbl>
              <a:tblPr/>
              <a:tblGrid>
                <a:gridCol w="1422944"/>
                <a:gridCol w="553850"/>
                <a:gridCol w="649905"/>
                <a:gridCol w="649905"/>
                <a:gridCol w="649905"/>
                <a:gridCol w="649905"/>
                <a:gridCol w="765388"/>
                <a:gridCol w="534422"/>
                <a:gridCol w="820849"/>
                <a:gridCol w="563336"/>
                <a:gridCol w="595994"/>
              </a:tblGrid>
              <a:tr h="190500"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Year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2007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2008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2009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2010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2011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2012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2013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2014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2015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2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2016*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Cash </a:t>
                      </a:r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(July</a:t>
                      </a: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4,147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6,053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6,107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3,463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4,491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4,595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3,956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4,028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2,057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  (</a:t>
                      </a:r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1,000)</a:t>
                      </a:r>
                      <a:endParaRPr lang="en-US" sz="12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90500">
                <a:tc>
                  <a:txBody>
                    <a:bodyPr/>
                    <a:lstStyle/>
                    <a:p>
                      <a:pPr algn="l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Cash </a:t>
                      </a:r>
                      <a:r>
                        <a:rPr lang="en-US" sz="1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(Oct</a:t>
                      </a: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)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4,147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6,053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6,107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3,463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4,491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4,595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3,956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4,028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2,057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 fontAlgn="b"/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968 </a:t>
                      </a:r>
                    </a:p>
                  </a:txBody>
                  <a:tcPr marL="9525" marR="9525" marT="9525" marB="0" anchor="b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4" name="Rectangle 13"/>
          <p:cNvSpPr/>
          <p:nvPr/>
        </p:nvSpPr>
        <p:spPr>
          <a:xfrm>
            <a:off x="1412421" y="1391922"/>
            <a:ext cx="6017078" cy="4308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GB" sz="1200" dirty="0" smtClean="0">
                <a:latin typeface="Century Gothic"/>
                <a:cs typeface="Century Gothic"/>
              </a:rPr>
              <a:t>Cash Projection </a:t>
            </a:r>
            <a:r>
              <a:rPr lang="en-US" sz="1200" dirty="0">
                <a:latin typeface="Century Gothic"/>
                <a:cs typeface="Century Gothic"/>
              </a:rPr>
              <a:t/>
            </a:r>
            <a:br>
              <a:rPr lang="en-US" sz="1200" dirty="0">
                <a:latin typeface="Century Gothic"/>
                <a:cs typeface="Century Gothic"/>
              </a:rPr>
            </a:br>
            <a:r>
              <a:rPr lang="en-GB" sz="1000" dirty="0">
                <a:latin typeface="Century Gothic"/>
                <a:cs typeface="Century Gothic"/>
              </a:rPr>
              <a:t>(Thousands of United States dollars)</a:t>
            </a:r>
            <a:endParaRPr lang="en-US" sz="1000" dirty="0">
              <a:latin typeface="Century Gothic"/>
              <a:cs typeface="Century Gothic"/>
            </a:endParaRPr>
          </a:p>
        </p:txBody>
      </p:sp>
    </p:spTree>
    <p:extLst>
      <p:ext uri="{BB962C8B-B14F-4D97-AF65-F5344CB8AC3E}">
        <p14:creationId xmlns:p14="http://schemas.microsoft.com/office/powerpoint/2010/main" val="419223630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0" y="0"/>
            <a:ext cx="9145963" cy="1257113"/>
          </a:xfrm>
          <a:prstGeom prst="rect">
            <a:avLst/>
          </a:prstGeom>
          <a:solidFill>
            <a:srgbClr val="17273A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  <a:latin typeface="Calibri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684421" y="141338"/>
            <a:ext cx="4976261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Budget Committee </a:t>
            </a:r>
            <a:b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</a:br>
            <a:r>
              <a:rPr lang="en-US" sz="1600" dirty="0">
                <a:solidFill>
                  <a:srgbClr val="BCC674"/>
                </a:solidFill>
                <a:latin typeface="Century Gothic"/>
                <a:cs typeface="Century Gothic"/>
              </a:rPr>
              <a:t>Presentation by the Ozone Secretariat </a:t>
            </a:r>
            <a:endParaRPr lang="en-US" sz="1600" dirty="0" smtClean="0">
              <a:solidFill>
                <a:srgbClr val="BCC674"/>
              </a:solidFill>
              <a:latin typeface="Century Gothic"/>
              <a:cs typeface="Century Gothic"/>
            </a:endParaRP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MOP28  </a:t>
            </a:r>
          </a:p>
          <a:p>
            <a:pPr algn="ctr"/>
            <a:r>
              <a:rPr lang="en-US" sz="1600" dirty="0" smtClean="0">
                <a:solidFill>
                  <a:srgbClr val="BCC674"/>
                </a:solidFill>
                <a:latin typeface="Century Gothic"/>
                <a:cs typeface="Century Gothic"/>
              </a:rPr>
              <a:t>10-14 October 2016</a:t>
            </a:r>
            <a:endParaRPr lang="en-US" sz="1600" dirty="0">
              <a:solidFill>
                <a:srgbClr val="BCC674"/>
              </a:solidFill>
              <a:latin typeface="Century Gothic"/>
              <a:cs typeface="Century Gothic"/>
            </a:endParaRPr>
          </a:p>
        </p:txBody>
      </p:sp>
      <p:pic>
        <p:nvPicPr>
          <p:cNvPr id="9" name="Picture 2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3179" y="219004"/>
            <a:ext cx="653548" cy="76011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1" name="Picture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34294" y="327109"/>
            <a:ext cx="1998944" cy="474624"/>
          </a:xfrm>
          <a:prstGeom prst="rect">
            <a:avLst/>
          </a:prstGeom>
        </p:spPr>
      </p:pic>
      <p:graphicFrame>
        <p:nvGraphicFramePr>
          <p:cNvPr id="3" name="Table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5075724"/>
              </p:ext>
            </p:extLst>
          </p:nvPr>
        </p:nvGraphicFramePr>
        <p:xfrm>
          <a:off x="293915" y="1934936"/>
          <a:ext cx="8352065" cy="4178807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818859"/>
                <a:gridCol w="2712722"/>
                <a:gridCol w="2820484"/>
              </a:tblGrid>
              <a:tr h="469599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effectLst/>
                        </a:rPr>
                        <a:t>Option 1</a:t>
                      </a: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effectLst/>
                        </a:rPr>
                        <a:t>(recommended </a:t>
                      </a:r>
                      <a:r>
                        <a:rPr lang="en-US" sz="1600" dirty="0" smtClean="0">
                          <a:effectLst/>
                        </a:rPr>
                        <a:t>option previously)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effectLst/>
                        </a:rPr>
                        <a:t>Option </a:t>
                      </a:r>
                      <a:r>
                        <a:rPr lang="en-US" sz="1600" dirty="0" smtClean="0">
                          <a:effectLst/>
                        </a:rPr>
                        <a:t>2</a:t>
                      </a: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 smtClean="0">
                          <a:solidFill>
                            <a:schemeClr val="accent3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(</a:t>
                      </a:r>
                      <a:r>
                        <a:rPr lang="en-US" sz="1600" baseline="0" dirty="0" smtClean="0">
                          <a:solidFill>
                            <a:schemeClr val="accent3"/>
                          </a:solidFill>
                          <a:effectLst/>
                          <a:latin typeface="Calibri"/>
                          <a:ea typeface="Calibri"/>
                          <a:cs typeface="Times New Roman"/>
                        </a:rPr>
                        <a:t>recommended option now)</a:t>
                      </a:r>
                      <a:endParaRPr lang="en-US" sz="1600" dirty="0">
                        <a:solidFill>
                          <a:schemeClr val="accent3"/>
                        </a:solidFill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effectLst/>
                        </a:rPr>
                        <a:t>Option 3</a:t>
                      </a:r>
                      <a:endParaRPr lang="en-US" sz="16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tx2">
                        <a:lumMod val="75000"/>
                      </a:schemeClr>
                    </a:solidFill>
                  </a:tcPr>
                </a:tc>
              </a:tr>
              <a:tr h="2503983"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b="0" dirty="0">
                          <a:solidFill>
                            <a:schemeClr val="tx1"/>
                          </a:solidFill>
                          <a:effectLst/>
                        </a:rPr>
                        <a:t>Level of contributions: $6.262 </a:t>
                      </a:r>
                      <a:r>
                        <a:rPr lang="en-US" sz="1600" b="0" dirty="0" smtClean="0">
                          <a:solidFill>
                            <a:schemeClr val="tx1"/>
                          </a:solidFill>
                          <a:effectLst/>
                        </a:rPr>
                        <a:t>million</a:t>
                      </a:r>
                      <a:endParaRPr lang="en-US" sz="1600" b="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  <a:tabLst>
                          <a:tab pos="791845" algn="l"/>
                          <a:tab pos="1151890" algn="l"/>
                          <a:tab pos="1511935" algn="l"/>
                          <a:tab pos="1871980" algn="l"/>
                          <a:tab pos="2232025" algn="l"/>
                          <a:tab pos="2592070" algn="l"/>
                        </a:tabLst>
                      </a:pPr>
                      <a:r>
                        <a:rPr lang="en-US" sz="1600" b="0" u="sng" dirty="0">
                          <a:solidFill>
                            <a:schemeClr val="tx1"/>
                          </a:solidFill>
                          <a:effectLst/>
                        </a:rPr>
                        <a:t>Option parameters: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b="0" dirty="0">
                          <a:solidFill>
                            <a:schemeClr val="tx1"/>
                          </a:solidFill>
                          <a:effectLst/>
                        </a:rPr>
                        <a:t>Full funding of the budget and the cash reserve in the fiscal year 2017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b="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b="0" dirty="0" smtClean="0">
                          <a:solidFill>
                            <a:schemeClr val="tx1"/>
                          </a:solidFill>
                          <a:effectLst/>
                        </a:rPr>
                        <a:t>Projected </a:t>
                      </a:r>
                      <a:r>
                        <a:rPr lang="en-US" sz="1600" b="0" dirty="0">
                          <a:solidFill>
                            <a:schemeClr val="tx1"/>
                          </a:solidFill>
                          <a:effectLst/>
                        </a:rPr>
                        <a:t>end of year </a:t>
                      </a:r>
                      <a:endParaRPr lang="en-US" sz="1600" b="0" dirty="0" smtClean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b="0" dirty="0" smtClean="0">
                          <a:solidFill>
                            <a:schemeClr val="tx1"/>
                          </a:solidFill>
                          <a:effectLst/>
                        </a:rPr>
                        <a:t>balances</a:t>
                      </a:r>
                      <a:r>
                        <a:rPr lang="en-US" sz="1600" b="0" dirty="0">
                          <a:solidFill>
                            <a:schemeClr val="tx1"/>
                          </a:solidFill>
                          <a:effectLst/>
                        </a:rPr>
                        <a:t>: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600"/>
                        </a:spcAft>
                      </a:pPr>
                      <a:r>
                        <a:rPr lang="en-US" sz="1600" b="0" dirty="0">
                          <a:solidFill>
                            <a:schemeClr val="tx1"/>
                          </a:solidFill>
                          <a:effectLst/>
                        </a:rPr>
                        <a:t>Cash: $</a:t>
                      </a:r>
                      <a:r>
                        <a:rPr lang="en-US" sz="1600" b="0" dirty="0" smtClean="0">
                          <a:solidFill>
                            <a:schemeClr val="tx1"/>
                          </a:solidFill>
                          <a:effectLst/>
                        </a:rPr>
                        <a:t>817,000</a:t>
                      </a:r>
                      <a:endParaRPr lang="en-US" sz="1600" b="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Level of contributions: $5.853 </a:t>
                      </a:r>
                      <a:r>
                        <a:rPr lang="en-US" sz="1600" dirty="0" smtClean="0">
                          <a:solidFill>
                            <a:schemeClr val="tx1"/>
                          </a:solidFill>
                          <a:effectLst/>
                        </a:rPr>
                        <a:t>million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  <a:tabLst>
                          <a:tab pos="791845" algn="l"/>
                          <a:tab pos="1151890" algn="l"/>
                          <a:tab pos="1511935" algn="l"/>
                          <a:tab pos="1871980" algn="l"/>
                          <a:tab pos="2232025" algn="l"/>
                          <a:tab pos="2592070" algn="l"/>
                        </a:tabLst>
                      </a:pPr>
                      <a:r>
                        <a:rPr lang="en-US" sz="1600" u="sng" dirty="0">
                          <a:solidFill>
                            <a:schemeClr val="tx1"/>
                          </a:solidFill>
                          <a:effectLst/>
                        </a:rPr>
                        <a:t>Option parameters: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Full funding of the budget and the cash reserve over two years (2017 and 2018)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Projected end of year balances: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  <a:tabLst>
                          <a:tab pos="791845" algn="l"/>
                          <a:tab pos="1151890" algn="l"/>
                          <a:tab pos="1511935" algn="l"/>
                          <a:tab pos="1871980" algn="l"/>
                          <a:tab pos="2232025" algn="l"/>
                          <a:tab pos="2592070" algn="l"/>
                        </a:tabLst>
                      </a:pPr>
                      <a:r>
                        <a:rPr lang="fr-CA" sz="1600" dirty="0" smtClean="0">
                          <a:solidFill>
                            <a:schemeClr val="tx1"/>
                          </a:solidFill>
                          <a:effectLst/>
                        </a:rPr>
                        <a:t>Cash</a:t>
                      </a:r>
                      <a:r>
                        <a:rPr lang="fr-CA" sz="1600" dirty="0">
                          <a:solidFill>
                            <a:schemeClr val="tx1"/>
                          </a:solidFill>
                          <a:effectLst/>
                        </a:rPr>
                        <a:t>: $</a:t>
                      </a:r>
                      <a:r>
                        <a:rPr lang="fr-CA" sz="1600" dirty="0" smtClean="0">
                          <a:solidFill>
                            <a:schemeClr val="tx1"/>
                          </a:solidFill>
                          <a:effectLst/>
                        </a:rPr>
                        <a:t>408,000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Level of contributions: $5.714 </a:t>
                      </a:r>
                      <a:r>
                        <a:rPr lang="en-US" sz="1600" dirty="0" smtClean="0">
                          <a:solidFill>
                            <a:schemeClr val="tx1"/>
                          </a:solidFill>
                          <a:effectLst/>
                        </a:rPr>
                        <a:t>million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1000"/>
                        </a:spcAft>
                        <a:tabLst>
                          <a:tab pos="791845" algn="l"/>
                          <a:tab pos="1151890" algn="l"/>
                          <a:tab pos="1511935" algn="l"/>
                          <a:tab pos="1871980" algn="l"/>
                          <a:tab pos="2232025" algn="l"/>
                          <a:tab pos="2592070" algn="l"/>
                        </a:tabLst>
                      </a:pPr>
                      <a:r>
                        <a:rPr lang="en-US" sz="1600" u="sng" dirty="0">
                          <a:solidFill>
                            <a:schemeClr val="tx1"/>
                          </a:solidFill>
                          <a:effectLst/>
                        </a:rPr>
                        <a:t>Option parameters: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Full funding of the budget and the cash reserve over three years (2017, 2018 and 2019)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20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600"/>
                        </a:spcAft>
                      </a:pP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Projected end of year </a:t>
                      </a:r>
                      <a:endParaRPr lang="en-US" sz="1600" dirty="0" smtClean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600"/>
                        </a:spcAft>
                      </a:pPr>
                      <a:r>
                        <a:rPr lang="en-US" sz="1600" dirty="0" smtClean="0">
                          <a:solidFill>
                            <a:schemeClr val="tx1"/>
                          </a:solidFill>
                          <a:effectLst/>
                        </a:rPr>
                        <a:t>balances:</a:t>
                      </a:r>
                    </a:p>
                    <a:p>
                      <a:pPr marL="0" marR="0">
                        <a:lnSpc>
                          <a:spcPct val="115000"/>
                        </a:lnSpc>
                        <a:spcBef>
                          <a:spcPts val="200"/>
                        </a:spcBef>
                        <a:spcAft>
                          <a:spcPts val="600"/>
                        </a:spcAft>
                      </a:pPr>
                      <a:r>
                        <a:rPr lang="en-US" sz="1600" dirty="0" smtClean="0">
                          <a:solidFill>
                            <a:schemeClr val="tx1"/>
                          </a:solidFill>
                          <a:effectLst/>
                        </a:rPr>
                        <a:t>Cash</a:t>
                      </a:r>
                      <a:r>
                        <a:rPr lang="en-US" sz="1600" dirty="0">
                          <a:solidFill>
                            <a:schemeClr val="tx1"/>
                          </a:solidFill>
                          <a:effectLst/>
                        </a:rPr>
                        <a:t>: $</a:t>
                      </a:r>
                      <a:r>
                        <a:rPr lang="en-US" sz="1600" dirty="0" smtClean="0">
                          <a:solidFill>
                            <a:schemeClr val="tx1"/>
                          </a:solidFill>
                          <a:effectLst/>
                        </a:rPr>
                        <a:t>270,000</a:t>
                      </a:r>
                      <a:endParaRPr lang="en-US" sz="1600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2" name="Rectangle 11"/>
          <p:cNvSpPr/>
          <p:nvPr/>
        </p:nvSpPr>
        <p:spPr>
          <a:xfrm>
            <a:off x="1036864" y="1391922"/>
            <a:ext cx="6392635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2400" b="1" dirty="0"/>
              <a:t>Funding o</a:t>
            </a:r>
            <a:r>
              <a:rPr lang="en-US" sz="2400" b="1" dirty="0" smtClean="0"/>
              <a:t>ptions </a:t>
            </a:r>
            <a:r>
              <a:rPr lang="en-US" sz="2400" b="1" dirty="0"/>
              <a:t>for the proposed 2017 budget</a:t>
            </a:r>
            <a:endParaRPr lang="en-US" sz="2400" dirty="0">
              <a:latin typeface="Century Gothic"/>
              <a:cs typeface="Century Gothic"/>
            </a:endParaRPr>
          </a:p>
        </p:txBody>
      </p:sp>
    </p:spTree>
    <p:extLst>
      <p:ext uri="{BB962C8B-B14F-4D97-AF65-F5344CB8AC3E}">
        <p14:creationId xmlns:p14="http://schemas.microsoft.com/office/powerpoint/2010/main" val="183305254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FDD794B8832C24990B5A093AA85D136" ma:contentTypeVersion="" ma:contentTypeDescription="Create a new document." ma:contentTypeScope="" ma:versionID="aef915bde4932af637c17b7c12abc545">
  <xsd:schema xmlns:xsd="http://www.w3.org/2001/XMLSchema" xmlns:xs="http://www.w3.org/2001/XMLSchema" xmlns:p="http://schemas.microsoft.com/office/2006/metadata/properties" xmlns:ns2="23392855-594B-4CBD-9F4F-FD61E793F4A1" targetNamespace="http://schemas.microsoft.com/office/2006/metadata/properties" ma:root="true" ma:fieldsID="81356684b7c369b0dfb7fe6ecb8fa416" ns2:_="">
    <xsd:import namespace="23392855-594B-4CBD-9F4F-FD61E793F4A1"/>
    <xsd:element name="properties">
      <xsd:complexType>
        <xsd:sequence>
          <xsd:element name="documentManagement">
            <xsd:complexType>
              <xsd:all>
                <xsd:element ref="ns2:Document_x0020_Symbol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3392855-594B-4CBD-9F4F-FD61E793F4A1" elementFormDefault="qualified">
    <xsd:import namespace="http://schemas.microsoft.com/office/2006/documentManagement/types"/>
    <xsd:import namespace="http://schemas.microsoft.com/office/infopath/2007/PartnerControls"/>
    <xsd:element name="Document_x0020_Symbol" ma:index="8" ma:displayName="Document Symbol" ma:internalName="Document_x0020_Symbol">
      <xsd:simpleType>
        <xsd:restriction base="dms:Text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Document_x0020_Symbol xmlns="23392855-594B-4CBD-9F4F-FD61E793F4A1">MOP 28 Budget - presentation 10 Oct</Document_x0020_Symbol>
  </documentManagement>
</p:properties>
</file>

<file path=customXml/itemProps1.xml><?xml version="1.0" encoding="utf-8"?>
<ds:datastoreItem xmlns:ds="http://schemas.openxmlformats.org/officeDocument/2006/customXml" ds:itemID="{9629B80D-A055-44EC-BFA4-A2161696FD34}"/>
</file>

<file path=customXml/itemProps2.xml><?xml version="1.0" encoding="utf-8"?>
<ds:datastoreItem xmlns:ds="http://schemas.openxmlformats.org/officeDocument/2006/customXml" ds:itemID="{1B722629-886D-4382-BCB0-F86539FE4C73}"/>
</file>

<file path=customXml/itemProps3.xml><?xml version="1.0" encoding="utf-8"?>
<ds:datastoreItem xmlns:ds="http://schemas.openxmlformats.org/officeDocument/2006/customXml" ds:itemID="{757689D0-5D90-4163-8B61-01788BEBF88B}"/>
</file>

<file path=docProps/app.xml><?xml version="1.0" encoding="utf-8"?>
<Properties xmlns="http://schemas.openxmlformats.org/officeDocument/2006/extended-properties" xmlns:vt="http://schemas.openxmlformats.org/officeDocument/2006/docPropsVTypes">
  <TotalTime>2493</TotalTime>
  <Words>544</Words>
  <Application>Microsoft Macintosh PowerPoint</Application>
  <PresentationFormat>On-screen Show (4:3)</PresentationFormat>
  <Paragraphs>215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1_Office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Shahnaz Dogar</dc:creator>
  <cp:lastModifiedBy>meg seki</cp:lastModifiedBy>
  <cp:revision>102</cp:revision>
  <dcterms:created xsi:type="dcterms:W3CDTF">2016-06-23T18:18:10Z</dcterms:created>
  <dcterms:modified xsi:type="dcterms:W3CDTF">2016-10-11T14:09:13Z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0x0101006FDD794B8832C24990B5A093AA85D136</vt:lpwstr>
  </property>
</Properties>
</file>