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xml" ContentType="application/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harts/chart3.xml" ContentType="application/vnd.openxmlformats-officedocument.drawingml.char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2"/>
  </p:notesMasterIdLst>
  <p:sldIdLst>
    <p:sldId id="262" r:id="rId2"/>
    <p:sldId id="263" r:id="rId3"/>
    <p:sldId id="268" r:id="rId4"/>
    <p:sldId id="266" r:id="rId5"/>
    <p:sldId id="267" r:id="rId6"/>
    <p:sldId id="264" r:id="rId7"/>
    <p:sldId id="269" r:id="rId8"/>
    <p:sldId id="265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2E2E2"/>
    <a:srgbClr val="A7C46E"/>
    <a:srgbClr val="1E1E4C"/>
    <a:srgbClr val="929292"/>
    <a:srgbClr val="BCC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9821" autoAdjust="0"/>
  </p:normalViewPr>
  <p:slideViewPr>
    <p:cSldViewPr snapToGrid="0" snapToObjects="1">
      <p:cViewPr varScale="1">
        <p:scale>
          <a:sx n="88" d="100"/>
          <a:sy n="88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7" Type="http://schemas.openxmlformats.org/officeDocument/2006/relationships/slide" Target="slides/slide6.xml"/><Relationship Id="rId16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openxmlformats.org/officeDocument/2006/relationships/customXml" Target="../customXml/item3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medy\Desktop\Budget%20MOP%202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medy\Desktop\Budget%20MOP%2028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hmedy\AppData\Roaming\Microsoft\Excel\Budget%20MOP%2028%20(version%201).xlsb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&quot;$&quot;#,##0" sourceLinked="0"/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Sheet7!$B$2:$D$2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strCache>
            </c:strRef>
          </c:cat>
          <c:val>
            <c:numRef>
              <c:f>Sheet7!$B$3:$D$3</c:f>
              <c:numCache>
                <c:formatCode>_(* #,##0_);_(* \(#,##0\);_(* "-"??_);_(@_)</c:formatCode>
                <c:ptCount val="3"/>
                <c:pt idx="0">
                  <c:v>6.772162E6</c:v>
                </c:pt>
                <c:pt idx="1">
                  <c:v>5.444557E6</c:v>
                </c:pt>
                <c:pt idx="2">
                  <c:v>5.549376E6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2186904"/>
        <c:axId val="442189912"/>
      </c:barChart>
      <c:catAx>
        <c:axId val="442186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442189912"/>
        <c:crosses val="autoZero"/>
        <c:auto val="1"/>
        <c:lblAlgn val="ctr"/>
        <c:lblOffset val="100"/>
        <c:noMultiLvlLbl val="0"/>
      </c:catAx>
      <c:valAx>
        <c:axId val="442189912"/>
        <c:scaling>
          <c:orientation val="minMax"/>
        </c:scaling>
        <c:delete val="0"/>
        <c:axPos val="l"/>
        <c:numFmt formatCode="_(* #,##0_);_(* \(#,##0\);_(* &quot;-&quot;??_);_(@_)" sourceLinked="1"/>
        <c:majorTickMark val="out"/>
        <c:minorTickMark val="none"/>
        <c:tickLblPos val="nextTo"/>
        <c:crossAx val="44218690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90129354029427"/>
          <c:y val="0.0665880737964153"/>
          <c:w val="0.920987064597057"/>
          <c:h val="0.838680869090645"/>
        </c:manualLayout>
      </c:layout>
      <c:lineChart>
        <c:grouping val="standard"/>
        <c:varyColors val="0"/>
        <c:ser>
          <c:idx val="0"/>
          <c:order val="0"/>
          <c:tx>
            <c:strRef>
              <c:f>Sheet5!$A$2</c:f>
              <c:strCache>
                <c:ptCount val="1"/>
                <c:pt idx="0">
                  <c:v>Approved Budgets</c:v>
                </c:pt>
              </c:strCache>
            </c:strRef>
          </c:tx>
          <c:marker>
            <c:symbol val="none"/>
          </c:marker>
          <c:cat>
            <c:numRef>
              <c:f>Sheet5!$B$1:$K$1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Sheet5!$B$2:$K$2</c:f>
              <c:numCache>
                <c:formatCode>_(* #,##0_);_(* \(#,##0\);_(* "-"??_);_(@_)</c:formatCode>
                <c:ptCount val="10"/>
                <c:pt idx="0">
                  <c:v>4671.933</c:v>
                </c:pt>
                <c:pt idx="1">
                  <c:v>4679.658</c:v>
                </c:pt>
                <c:pt idx="2">
                  <c:v>5329.104</c:v>
                </c:pt>
                <c:pt idx="3">
                  <c:v>4955.743</c:v>
                </c:pt>
                <c:pt idx="4">
                  <c:v>4835.74</c:v>
                </c:pt>
                <c:pt idx="5">
                  <c:v>4920.762</c:v>
                </c:pt>
                <c:pt idx="6">
                  <c:v>4927.42</c:v>
                </c:pt>
                <c:pt idx="7">
                  <c:v>5065.46</c:v>
                </c:pt>
                <c:pt idx="8">
                  <c:v>6363.557000000001</c:v>
                </c:pt>
                <c:pt idx="9">
                  <c:v>6772.162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Sheet5!$A$3</c:f>
              <c:strCache>
                <c:ptCount val="1"/>
                <c:pt idx="0">
                  <c:v>Assessed Contributions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Sheet5!$B$1:$K$1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Sheet5!$B$3:$K$3</c:f>
              <c:numCache>
                <c:formatCode>_(* #,##0_);_(* \(#,##0\);_(* "-"??_);_(@_)</c:formatCode>
                <c:ptCount val="10"/>
                <c:pt idx="0">
                  <c:v>4276.933</c:v>
                </c:pt>
                <c:pt idx="1">
                  <c:v>4276.933</c:v>
                </c:pt>
                <c:pt idx="2">
                  <c:v>4276.933</c:v>
                </c:pt>
                <c:pt idx="3">
                  <c:v>4276.933</c:v>
                </c:pt>
                <c:pt idx="4">
                  <c:v>4276.933</c:v>
                </c:pt>
                <c:pt idx="5">
                  <c:v>4276.933</c:v>
                </c:pt>
                <c:pt idx="6">
                  <c:v>4276.933</c:v>
                </c:pt>
                <c:pt idx="7">
                  <c:v>4276.933</c:v>
                </c:pt>
                <c:pt idx="8">
                  <c:v>4276.933</c:v>
                </c:pt>
                <c:pt idx="9">
                  <c:v>4276.933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Sheet5!$A$4</c:f>
              <c:strCache>
                <c:ptCount val="1"/>
                <c:pt idx="0">
                  <c:v>Expenditures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Sheet5!$B$1:$K$1</c:f>
              <c:numCache>
                <c:formatCode>General</c:formatCode>
                <c:ptCount val="10"/>
                <c:pt idx="0">
                  <c:v>2007.0</c:v>
                </c:pt>
                <c:pt idx="1">
                  <c:v>2008.0</c:v>
                </c:pt>
                <c:pt idx="2">
                  <c:v>2009.0</c:v>
                </c:pt>
                <c:pt idx="3">
                  <c:v>2010.0</c:v>
                </c:pt>
                <c:pt idx="4">
                  <c:v>2011.0</c:v>
                </c:pt>
                <c:pt idx="5">
                  <c:v>2012.0</c:v>
                </c:pt>
                <c:pt idx="6">
                  <c:v>2013.0</c:v>
                </c:pt>
                <c:pt idx="7">
                  <c:v>2014.0</c:v>
                </c:pt>
                <c:pt idx="8">
                  <c:v>2015.0</c:v>
                </c:pt>
                <c:pt idx="9">
                  <c:v>2016.0</c:v>
                </c:pt>
              </c:numCache>
            </c:numRef>
          </c:cat>
          <c:val>
            <c:numRef>
              <c:f>Sheet5!$B$4:$K$4</c:f>
              <c:numCache>
                <c:formatCode>#,##0_);[Red]\(#,##0\)</c:formatCode>
                <c:ptCount val="10"/>
                <c:pt idx="0">
                  <c:v>4589.0</c:v>
                </c:pt>
                <c:pt idx="1">
                  <c:v>4178.5</c:v>
                </c:pt>
                <c:pt idx="2">
                  <c:v>4980.297</c:v>
                </c:pt>
                <c:pt idx="3">
                  <c:v>4622.551</c:v>
                </c:pt>
                <c:pt idx="4">
                  <c:v>4319.28</c:v>
                </c:pt>
                <c:pt idx="5">
                  <c:v>4499.931</c:v>
                </c:pt>
                <c:pt idx="6">
                  <c:v>4197.702</c:v>
                </c:pt>
                <c:pt idx="7">
                  <c:v>4782.727930000001</c:v>
                </c:pt>
                <c:pt idx="8">
                  <c:v>5138.80555</c:v>
                </c:pt>
                <c:pt idx="9" formatCode="_(* #,##0.00_);_(* \(#,##0.00\);_(* &quot;-&quot;??_);_(@_)">
                  <c:v>6772.0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2436712"/>
        <c:axId val="442439720"/>
      </c:lineChart>
      <c:catAx>
        <c:axId val="442436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442439720"/>
        <c:crosses val="autoZero"/>
        <c:auto val="1"/>
        <c:lblAlgn val="ctr"/>
        <c:lblOffset val="100"/>
        <c:noMultiLvlLbl val="0"/>
      </c:catAx>
      <c:valAx>
        <c:axId val="442439720"/>
        <c:scaling>
          <c:orientation val="minMax"/>
          <c:min val="3500.0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442436712"/>
        <c:crosses val="autoZero"/>
        <c:crossBetween val="between"/>
        <c:majorUnit val="500.0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628123035845201"/>
          <c:y val="0.0360555021833726"/>
          <c:w val="0.920583011065353"/>
          <c:h val="0.943857265195708"/>
        </c:manualLayout>
      </c:layout>
      <c:lineChart>
        <c:grouping val="standard"/>
        <c:varyColors val="0"/>
        <c:ser>
          <c:idx val="0"/>
          <c:order val="0"/>
          <c:tx>
            <c:strRef>
              <c:f>Sheet3!$I$26</c:f>
              <c:strCache>
                <c:ptCount val="1"/>
                <c:pt idx="0">
                  <c:v>Cash (July)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Sheet3!$J$25:$S$25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2016*</c:v>
                </c:pt>
              </c:strCache>
            </c:strRef>
          </c:cat>
          <c:val>
            <c:numRef>
              <c:f>Sheet3!$J$26:$S$26</c:f>
              <c:numCache>
                <c:formatCode>#,##0_);[Red]\(#,##0\)</c:formatCode>
                <c:ptCount val="10"/>
                <c:pt idx="0">
                  <c:v>4147.0</c:v>
                </c:pt>
                <c:pt idx="1">
                  <c:v>6053.472</c:v>
                </c:pt>
                <c:pt idx="2">
                  <c:v>6107.213000000001</c:v>
                </c:pt>
                <c:pt idx="3">
                  <c:v>3462.925</c:v>
                </c:pt>
                <c:pt idx="4">
                  <c:v>4491.228</c:v>
                </c:pt>
                <c:pt idx="5">
                  <c:v>4595.413</c:v>
                </c:pt>
                <c:pt idx="6">
                  <c:v>3956.141</c:v>
                </c:pt>
                <c:pt idx="7">
                  <c:v>4028.284</c:v>
                </c:pt>
                <c:pt idx="8">
                  <c:v>2057.0</c:v>
                </c:pt>
                <c:pt idx="9" formatCode="_(* #,##0.00_);_(* \(#,##0.00\);_(* &quot;-&quot;??_);_(@_)">
                  <c:v>-1000.0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Sheet3!$I$27</c:f>
              <c:strCache>
                <c:ptCount val="1"/>
                <c:pt idx="0">
                  <c:v>Cash (Oct)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cat>
            <c:strRef>
              <c:f>Sheet3!$J$25:$S$25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2016*</c:v>
                </c:pt>
              </c:strCache>
            </c:strRef>
          </c:cat>
          <c:val>
            <c:numRef>
              <c:f>Sheet3!$J$27:$S$27</c:f>
              <c:numCache>
                <c:formatCode>#,##0_);[Red]\(#,##0\)</c:formatCode>
                <c:ptCount val="10"/>
                <c:pt idx="0">
                  <c:v>4147.0</c:v>
                </c:pt>
                <c:pt idx="1">
                  <c:v>6053.472</c:v>
                </c:pt>
                <c:pt idx="2">
                  <c:v>6107.213000000001</c:v>
                </c:pt>
                <c:pt idx="3">
                  <c:v>3462.925</c:v>
                </c:pt>
                <c:pt idx="4">
                  <c:v>4491.228</c:v>
                </c:pt>
                <c:pt idx="5">
                  <c:v>4595.413</c:v>
                </c:pt>
                <c:pt idx="6">
                  <c:v>3956.141</c:v>
                </c:pt>
                <c:pt idx="7">
                  <c:v>4028.284</c:v>
                </c:pt>
                <c:pt idx="8">
                  <c:v>2057.0</c:v>
                </c:pt>
                <c:pt idx="9">
                  <c:v>968.0</c:v>
                </c:pt>
              </c:numCache>
            </c:numRef>
          </c:val>
          <c:smooth val="0"/>
        </c:ser>
        <c:ser>
          <c:idx val="2"/>
          <c:order val="2"/>
          <c:marker>
            <c:symbol val="none"/>
          </c:marker>
          <c:cat>
            <c:strRef>
              <c:f>Sheet3!$J$25:$S$25</c:f>
              <c:strCache>
                <c:ptCount val="10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2016*</c:v>
                </c:pt>
              </c:strCache>
            </c:strRef>
          </c:cat>
          <c:val>
            <c:numRef>
              <c:f>Sheet3!$I$26</c:f>
              <c:numCache>
                <c:formatCode>General</c:formatCode>
                <c:ptCount val="1"/>
                <c:pt idx="0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3651432"/>
        <c:axId val="443654344"/>
      </c:lineChart>
      <c:catAx>
        <c:axId val="443651432"/>
        <c:scaling>
          <c:orientation val="minMax"/>
        </c:scaling>
        <c:delete val="0"/>
        <c:axPos val="b"/>
        <c:majorTickMark val="none"/>
        <c:minorTickMark val="none"/>
        <c:tickLblPos val="nextTo"/>
        <c:crossAx val="443654344"/>
        <c:crosses val="autoZero"/>
        <c:auto val="1"/>
        <c:lblAlgn val="ctr"/>
        <c:lblOffset val="100"/>
        <c:noMultiLvlLbl val="0"/>
      </c:catAx>
      <c:valAx>
        <c:axId val="443654344"/>
        <c:scaling>
          <c:orientation val="minMax"/>
        </c:scaling>
        <c:delete val="0"/>
        <c:axPos val="l"/>
        <c:numFmt formatCode="#,##0_);[Red]\(#,##0\)" sourceLinked="1"/>
        <c:majorTickMark val="none"/>
        <c:minorTickMark val="none"/>
        <c:tickLblPos val="nextTo"/>
        <c:crossAx val="4436514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0.69572</cdr:x>
      <cdr:y>0.01621</cdr:y>
    </cdr:from>
    <cdr:to>
      <cdr:x>1</cdr:x>
      <cdr:y>0.28628</cdr:y>
    </cdr:to>
    <cdr:sp macro="" textlink="">
      <cdr:nvSpPr>
        <cdr:cNvPr id="2" name="Oval Callout 1"/>
        <cdr:cNvSpPr/>
      </cdr:nvSpPr>
      <cdr:spPr>
        <a:xfrm xmlns:a="http://schemas.openxmlformats.org/drawingml/2006/main">
          <a:off x="5853331" y="63394"/>
          <a:ext cx="2559957" cy="1056169"/>
        </a:xfrm>
        <a:prstGeom xmlns:a="http://schemas.openxmlformats.org/drawingml/2006/main" prst="wedgeEllipseCallout">
          <a:avLst>
            <a:gd name="adj1" fmla="val -6839"/>
            <a:gd name="adj2" fmla="val 123390"/>
          </a:avLst>
        </a:prstGeom>
        <a:noFill xmlns:a="http://schemas.openxmlformats.org/drawingml/2006/main"/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>
              <a:solidFill>
                <a:schemeClr val="tx1"/>
              </a:solidFill>
            </a:rPr>
            <a:t>Cash utilization increased significantly in 2015 &amp; 2016 due to the additional meetings.</a:t>
          </a:r>
          <a:endParaRPr lang="en-US" sz="11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964C-FF7F-D649-B69E-F938B4D6062B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84E17-1004-6E4B-960C-C62758F47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09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955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491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43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339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693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0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786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957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803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77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33651" y="2789169"/>
            <a:ext cx="77290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latin typeface="Century Gothic"/>
                <a:cs typeface="Century Gothic"/>
              </a:rPr>
              <a:t>Twenty-Eighth Meeting of the Parties</a:t>
            </a:r>
          </a:p>
          <a:p>
            <a:pPr algn="ctr"/>
            <a:r>
              <a:rPr lang="en-US" sz="3200" dirty="0" smtClean="0">
                <a:latin typeface="Century Gothic"/>
                <a:cs typeface="Century Gothic"/>
              </a:rPr>
              <a:t>10-14 </a:t>
            </a:r>
            <a:r>
              <a:rPr lang="en-US" sz="3200" dirty="0">
                <a:latin typeface="Century Gothic"/>
                <a:cs typeface="Century Gothic"/>
              </a:rPr>
              <a:t>October </a:t>
            </a:r>
            <a:r>
              <a:rPr lang="en-US" sz="3200" dirty="0" smtClean="0">
                <a:latin typeface="Century Gothic"/>
                <a:cs typeface="Century Gothic"/>
              </a:rPr>
              <a:t>2016</a:t>
            </a:r>
          </a:p>
          <a:p>
            <a:pPr algn="ctr"/>
            <a:r>
              <a:rPr lang="en-US" sz="3200" dirty="0">
                <a:latin typeface="Century Gothic"/>
                <a:cs typeface="Century Gothic"/>
              </a:rPr>
              <a:t>Kigali, Rwanda  </a:t>
            </a:r>
          </a:p>
        </p:txBody>
      </p:sp>
    </p:spTree>
    <p:extLst>
      <p:ext uri="{BB962C8B-B14F-4D97-AF65-F5344CB8AC3E}">
        <p14:creationId xmlns:p14="http://schemas.microsoft.com/office/powerpoint/2010/main" val="1791652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83771" y="1859340"/>
            <a:ext cx="7772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Approval of revised budget for </a:t>
            </a: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2016</a:t>
            </a:r>
          </a:p>
          <a:p>
            <a:pPr marL="457200" indent="-457200">
              <a:buFont typeface="+mj-lt"/>
              <a:buAutoNum type="alphaUcPeriod"/>
            </a:pPr>
            <a:endParaRPr lang="en-US" altLang="en-US" sz="2000" dirty="0">
              <a:latin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Approval of proposed budget for </a:t>
            </a: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2017</a:t>
            </a:r>
            <a:endParaRPr lang="en-US" altLang="en-US" sz="2000" dirty="0">
              <a:latin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US" altLang="en-US" sz="2000" dirty="0" smtClean="0">
              <a:latin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Take </a:t>
            </a: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note of the </a:t>
            </a: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2018 </a:t>
            </a: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budget</a:t>
            </a:r>
          </a:p>
          <a:p>
            <a:pPr marL="457200" indent="-457200">
              <a:buFont typeface="+mj-lt"/>
              <a:buAutoNum type="alphaUcPeriod"/>
            </a:pPr>
            <a:endParaRPr lang="en-US" altLang="en-US" sz="2000" dirty="0" smtClean="0">
              <a:latin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Decide </a:t>
            </a: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on the level of </a:t>
            </a: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assessed contributions</a:t>
            </a:r>
          </a:p>
          <a:p>
            <a:pPr marL="457200" indent="-457200">
              <a:buFont typeface="+mj-lt"/>
              <a:buAutoNum type="alphaUcPeriod"/>
            </a:pPr>
            <a:endParaRPr lang="en-US" altLang="en-US" sz="2000" dirty="0">
              <a:latin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altLang="en-US" sz="2000" dirty="0" smtClean="0">
                <a:latin typeface="Verdana" pitchFamily="34" charset="0"/>
                <a:cs typeface="Verdana" pitchFamily="34" charset="0"/>
              </a:rPr>
              <a:t>Decide on the replenishment of the operational </a:t>
            </a:r>
            <a:r>
              <a:rPr lang="en-US" altLang="en-US" sz="2000" dirty="0">
                <a:latin typeface="Verdana" pitchFamily="34" charset="0"/>
                <a:cs typeface="Verdana" pitchFamily="34" charset="0"/>
              </a:rPr>
              <a:t>reserves</a:t>
            </a:r>
          </a:p>
          <a:p>
            <a:endParaRPr lang="en-US" altLang="en-US" sz="2000" dirty="0" smtClean="0">
              <a:latin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6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9954" y="2050181"/>
            <a:ext cx="81235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altLang="en-US" sz="2400" dirty="0">
                <a:cs typeface="Verdana" pitchFamily="34" charset="0"/>
              </a:rPr>
              <a:t>Proposed revised </a:t>
            </a:r>
            <a:r>
              <a:rPr lang="en-US" altLang="en-US" sz="2400" dirty="0" smtClean="0">
                <a:cs typeface="Verdana" pitchFamily="34" charset="0"/>
              </a:rPr>
              <a:t>2016 </a:t>
            </a:r>
            <a:r>
              <a:rPr lang="en-US" altLang="en-US" sz="2400" dirty="0">
                <a:cs typeface="Verdana" pitchFamily="34" charset="0"/>
              </a:rPr>
              <a:t>budget </a:t>
            </a:r>
            <a:r>
              <a:rPr lang="en-US" altLang="en-US" sz="2400" dirty="0" smtClean="0">
                <a:cs typeface="Verdana" pitchFamily="34" charset="0"/>
              </a:rPr>
              <a:t>of the </a:t>
            </a:r>
            <a:r>
              <a:rPr lang="en-US" altLang="en-US" sz="2400" dirty="0">
                <a:cs typeface="Verdana" pitchFamily="34" charset="0"/>
              </a:rPr>
              <a:t>MP trust </a:t>
            </a:r>
            <a:r>
              <a:rPr lang="en-US" altLang="en-US" sz="2400" dirty="0" smtClean="0">
                <a:cs typeface="Verdana" pitchFamily="34" charset="0"/>
              </a:rPr>
              <a:t>fund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altLang="en-US" sz="2400" dirty="0">
              <a:cs typeface="Verdana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en-US" sz="2400" dirty="0">
                <a:cs typeface="Verdana" pitchFamily="34" charset="0"/>
              </a:rPr>
              <a:t>Proposed </a:t>
            </a:r>
            <a:r>
              <a:rPr lang="en-US" altLang="en-US" sz="2400" dirty="0" smtClean="0">
                <a:cs typeface="Verdana" pitchFamily="34" charset="0"/>
              </a:rPr>
              <a:t>2017 and 2018 </a:t>
            </a:r>
            <a:r>
              <a:rPr lang="en-US" altLang="en-US" sz="2400" dirty="0">
                <a:cs typeface="Verdana" pitchFamily="34" charset="0"/>
              </a:rPr>
              <a:t>budgets </a:t>
            </a:r>
            <a:r>
              <a:rPr lang="en-US" altLang="en-US" sz="2400" dirty="0" smtClean="0">
                <a:cs typeface="Verdana" pitchFamily="34" charset="0"/>
              </a:rPr>
              <a:t>of </a:t>
            </a:r>
            <a:r>
              <a:rPr lang="en-US" altLang="en-US" sz="2400" dirty="0">
                <a:cs typeface="Verdana" pitchFamily="34" charset="0"/>
              </a:rPr>
              <a:t>the MP trust </a:t>
            </a:r>
            <a:r>
              <a:rPr lang="en-US" altLang="en-US" sz="2400" dirty="0" smtClean="0">
                <a:cs typeface="Verdana" pitchFamily="34" charset="0"/>
              </a:rPr>
              <a:t>fund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altLang="en-US" sz="2400" dirty="0">
              <a:cs typeface="Verdana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en-US" sz="2400" dirty="0" smtClean="0">
                <a:cs typeface="Verdana" pitchFamily="34" charset="0"/>
              </a:rPr>
              <a:t>Cash flow position of the MP trust fund at the end of 2016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altLang="en-US" sz="2400" dirty="0">
              <a:cs typeface="Verdana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altLang="en-US" sz="2400" dirty="0" smtClean="0">
                <a:cs typeface="Verdana" pitchFamily="34" charset="0"/>
              </a:rPr>
              <a:t>Contribution options for 2017</a:t>
            </a:r>
          </a:p>
        </p:txBody>
      </p:sp>
    </p:spTree>
    <p:extLst>
      <p:ext uri="{BB962C8B-B14F-4D97-AF65-F5344CB8AC3E}">
        <p14:creationId xmlns:p14="http://schemas.microsoft.com/office/powerpoint/2010/main" val="419223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3700" y="1852980"/>
            <a:ext cx="8115300" cy="436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en-US" sz="2000" dirty="0" smtClean="0">
                <a:latin typeface="Calibri" pitchFamily="34" charset="0"/>
                <a:cs typeface="Verdana" pitchFamily="34" charset="0"/>
              </a:rPr>
              <a:t>Important elements of the </a:t>
            </a:r>
            <a:r>
              <a:rPr lang="en-US" altLang="en-US" sz="2000" dirty="0">
                <a:latin typeface="Calibri" pitchFamily="34" charset="0"/>
                <a:cs typeface="Verdana" pitchFamily="34" charset="0"/>
              </a:rPr>
              <a:t>revised budget: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revised budget for 2016 has remained at the overall approved </a:t>
            </a:r>
            <a:r>
              <a:rPr lang="en-US" dirty="0" smtClean="0"/>
              <a:t>level in 2015 </a:t>
            </a:r>
            <a:r>
              <a:rPr lang="en-US" dirty="0"/>
              <a:t>of </a:t>
            </a:r>
            <a:r>
              <a:rPr lang="en-US" dirty="0" smtClean="0"/>
              <a:t>            $6,772,162.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programme</a:t>
            </a:r>
            <a:r>
              <a:rPr lang="en-US" dirty="0" smtClean="0"/>
              <a:t> </a:t>
            </a:r>
            <a:r>
              <a:rPr lang="en-US" dirty="0"/>
              <a:t>support </a:t>
            </a:r>
            <a:r>
              <a:rPr lang="en-US" dirty="0" smtClean="0"/>
              <a:t>cost </a:t>
            </a:r>
            <a:r>
              <a:rPr lang="en-US" dirty="0"/>
              <a:t>for 2015 has been fully </a:t>
            </a:r>
            <a:r>
              <a:rPr lang="en-US" dirty="0" smtClean="0"/>
              <a:t>utilized.</a:t>
            </a:r>
          </a:p>
          <a:p>
            <a:endParaRPr lang="en-US" dirty="0"/>
          </a:p>
          <a:p>
            <a:pPr marL="2857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342900" algn="l"/>
              </a:tabLst>
              <a:defRPr/>
            </a:pPr>
            <a:r>
              <a:rPr lang="en-US" dirty="0"/>
              <a:t>An additional amount of </a:t>
            </a:r>
            <a:r>
              <a:rPr lang="en-US" dirty="0" smtClean="0"/>
              <a:t>$150,000 </a:t>
            </a:r>
            <a:r>
              <a:rPr lang="en-US" dirty="0"/>
              <a:t>has been incurred to cover the cost of conference services and related interpretation for the </a:t>
            </a:r>
            <a:r>
              <a:rPr lang="en-US" dirty="0" smtClean="0"/>
              <a:t>Vienna meetings including an extra day of the resumed 37OEWG and the 3ExMOP.</a:t>
            </a:r>
          </a:p>
          <a:p>
            <a:pPr marL="0" lvl="1">
              <a:lnSpc>
                <a:spcPct val="90000"/>
              </a:lnSpc>
              <a:tabLst>
                <a:tab pos="342900" algn="l"/>
              </a:tabLst>
              <a:defRPr/>
            </a:pPr>
            <a:endParaRPr lang="en-US" dirty="0" smtClean="0"/>
          </a:p>
          <a:p>
            <a:pPr marL="2857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342900" algn="l"/>
              </a:tabLst>
              <a:defRPr/>
            </a:pPr>
            <a:r>
              <a:rPr lang="en-US" dirty="0" smtClean="0"/>
              <a:t>This $150,000 has been offset </a:t>
            </a:r>
            <a:r>
              <a:rPr lang="en-US" dirty="0"/>
              <a:t>by projected savings </a:t>
            </a:r>
            <a:r>
              <a:rPr lang="en-US" dirty="0" smtClean="0"/>
              <a:t>in </a:t>
            </a:r>
            <a:r>
              <a:rPr lang="en-US" dirty="0"/>
              <a:t>staffing costs resulting from the vacant </a:t>
            </a:r>
            <a:r>
              <a:rPr lang="en-US" dirty="0" smtClean="0"/>
              <a:t>P4 </a:t>
            </a:r>
            <a:r>
              <a:rPr lang="en-US" dirty="0" err="1"/>
              <a:t>Programme</a:t>
            </a:r>
            <a:r>
              <a:rPr lang="en-US" dirty="0"/>
              <a:t> Management </a:t>
            </a:r>
            <a:r>
              <a:rPr lang="en-US" dirty="0" smtClean="0"/>
              <a:t>Officer.</a:t>
            </a:r>
            <a:endParaRPr lang="en-US" dirty="0"/>
          </a:p>
          <a:p>
            <a:pPr marL="285750" lvl="1" indent="-285750">
              <a:lnSpc>
                <a:spcPct val="90000"/>
              </a:lnSpc>
              <a:buFont typeface="Arial" panose="020B0604020202020204" pitchFamily="34" charset="0"/>
              <a:buChar char="•"/>
              <a:tabLst>
                <a:tab pos="342900" algn="l"/>
              </a:tabLst>
              <a:defRPr/>
            </a:pPr>
            <a:endParaRPr lang="en-US" altLang="en-US" dirty="0"/>
          </a:p>
          <a:p>
            <a:pPr marL="606425" lvl="1" indent="-285750">
              <a:lnSpc>
                <a:spcPct val="90000"/>
              </a:lnSpc>
              <a:buFont typeface="Wingdings" panose="05000000000000000000" pitchFamily="2" charset="2"/>
              <a:buChar char="ü"/>
              <a:tabLst>
                <a:tab pos="342900" algn="l"/>
              </a:tabLst>
              <a:defRPr/>
            </a:pPr>
            <a:r>
              <a:rPr lang="en-US" altLang="en-US" sz="2000" dirty="0" smtClean="0">
                <a:latin typeface="Calibri" pitchFamily="34" charset="0"/>
                <a:cs typeface="Verdana" pitchFamily="34" charset="0"/>
              </a:rPr>
              <a:t> No overall </a:t>
            </a:r>
            <a:r>
              <a:rPr lang="en-US" altLang="en-US" sz="2000" dirty="0">
                <a:latin typeface="Calibri" pitchFamily="34" charset="0"/>
                <a:cs typeface="Verdana" pitchFamily="34" charset="0"/>
              </a:rPr>
              <a:t>increase </a:t>
            </a:r>
            <a:r>
              <a:rPr lang="en-US" altLang="en-US" sz="2000" dirty="0" smtClean="0">
                <a:latin typeface="Calibri" pitchFamily="34" charset="0"/>
                <a:cs typeface="Verdana" pitchFamily="34" charset="0"/>
              </a:rPr>
              <a:t>is required for the approved 2016 budget.  </a:t>
            </a:r>
            <a:endParaRPr lang="en-US" altLang="en-US" sz="2000" dirty="0">
              <a:latin typeface="Calibri" pitchFamily="34" charset="0"/>
              <a:cs typeface="Verdana" pitchFamily="34" charset="0"/>
            </a:endParaRP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87499" y="1303566"/>
            <a:ext cx="56642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800" dirty="0">
                <a:ea typeface="SimHei" panose="02010609060101010101" pitchFamily="49" charset="-122"/>
                <a:cs typeface="Verdana" pitchFamily="34" charset="0"/>
              </a:rPr>
              <a:t>Proposed revised </a:t>
            </a:r>
            <a:r>
              <a:rPr lang="en-US" altLang="en-US" sz="2800" dirty="0" smtClean="0">
                <a:ea typeface="SimHei" panose="02010609060101010101" pitchFamily="49" charset="-122"/>
                <a:cs typeface="Verdana" pitchFamily="34" charset="0"/>
              </a:rPr>
              <a:t>2016 </a:t>
            </a:r>
            <a:r>
              <a:rPr lang="en-US" altLang="en-US" sz="2800" dirty="0">
                <a:ea typeface="SimHei" panose="02010609060101010101" pitchFamily="49" charset="-122"/>
                <a:cs typeface="Verdana" pitchFamily="34" charset="0"/>
              </a:rPr>
              <a:t>budget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082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892321"/>
              </p:ext>
            </p:extLst>
          </p:nvPr>
        </p:nvGraphicFramePr>
        <p:xfrm>
          <a:off x="330200" y="2095500"/>
          <a:ext cx="8603037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77487" y="1460500"/>
            <a:ext cx="645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Three Year Budget Trend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19223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7487" y="1257113"/>
            <a:ext cx="6456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Three Year Budget By Category</a:t>
            </a:r>
            <a:endParaRPr lang="en-US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825790"/>
              </p:ext>
            </p:extLst>
          </p:nvPr>
        </p:nvGraphicFramePr>
        <p:xfrm>
          <a:off x="193180" y="1903447"/>
          <a:ext cx="8607920" cy="4205252"/>
        </p:xfrm>
        <a:graphic>
          <a:graphicData uri="http://schemas.openxmlformats.org/drawingml/2006/table">
            <a:tbl>
              <a:tblPr/>
              <a:tblGrid>
                <a:gridCol w="2190944"/>
                <a:gridCol w="1514068"/>
                <a:gridCol w="1015316"/>
                <a:gridCol w="1122191"/>
                <a:gridCol w="1055395"/>
                <a:gridCol w="855003"/>
                <a:gridCol w="855003"/>
              </a:tblGrid>
              <a:tr h="13825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Category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</a:t>
                      </a:r>
                      <a:br>
                        <a:rPr 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  <a:endParaRPr lang="en-US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2016 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2017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2018</a:t>
                      </a:r>
                      <a:b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Budget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Meetings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4,170,000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2,725,250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2,901,000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Staff &amp; Consultants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1,378,194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1,568,072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1,575,082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Travel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225,000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219,870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299,870*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209,870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 Budget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5,993,064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4,818,192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4,910,952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Programme Support Cost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779,098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626,365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638,424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Budget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6,772,162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5,444,557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5,549,376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3179" y="6244796"/>
            <a:ext cx="6456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 2017 Other cost includes celebration of 30</a:t>
            </a:r>
            <a:r>
              <a:rPr lang="en-US" sz="1200" b="1" baseline="30000" dirty="0" smtClean="0"/>
              <a:t>th</a:t>
            </a:r>
            <a:r>
              <a:rPr lang="en-US" sz="1200" b="1" dirty="0" smtClean="0"/>
              <a:t> anniversary of the Montreal Protocol ($90,000)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9223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560333"/>
              </p:ext>
            </p:extLst>
          </p:nvPr>
        </p:nvGraphicFramePr>
        <p:xfrm>
          <a:off x="228600" y="1371600"/>
          <a:ext cx="8704638" cy="497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1412421" y="1391922"/>
            <a:ext cx="6457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ea typeface="SimHei" panose="02010609060101010101" pitchFamily="49" charset="-122"/>
                <a:cs typeface="Verdana" pitchFamily="34" charset="0"/>
              </a:rPr>
              <a:t>Progression of Approved Budgets , Expenditures and  Assessed Contributions for years: 2007 to 2016</a:t>
            </a:r>
            <a:r>
              <a:rPr lang="en-US" sz="1600" b="1" dirty="0">
                <a:ea typeface="SimHei" panose="02010609060101010101" pitchFamily="49" charset="-122"/>
                <a:cs typeface="Verdana" pitchFamily="34" charset="0"/>
              </a:rPr>
              <a:t/>
            </a:r>
            <a:br>
              <a:rPr lang="en-US" sz="1600" b="1" dirty="0">
                <a:ea typeface="SimHei" panose="02010609060101010101" pitchFamily="49" charset="-122"/>
                <a:cs typeface="Verdana" pitchFamily="34" charset="0"/>
              </a:rPr>
            </a:br>
            <a:r>
              <a:rPr lang="en-GB" sz="1600" b="1" dirty="0">
                <a:ea typeface="SimHei" panose="02010609060101010101" pitchFamily="49" charset="-122"/>
                <a:cs typeface="Verdana" pitchFamily="34" charset="0"/>
              </a:rPr>
              <a:t>(Thousands of United States dollars)</a:t>
            </a:r>
            <a:endParaRPr lang="en-US" sz="1600" b="1" dirty="0">
              <a:ea typeface="SimHei" panose="02010609060101010101" pitchFamily="49" charset="-122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23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77487" y="1257113"/>
            <a:ext cx="6456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Projected Cash Position </a:t>
            </a:r>
            <a:endParaRPr lang="en-US" sz="28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033118"/>
              </p:ext>
            </p:extLst>
          </p:nvPr>
        </p:nvGraphicFramePr>
        <p:xfrm>
          <a:off x="519953" y="1715018"/>
          <a:ext cx="7911193" cy="4257674"/>
        </p:xfrm>
        <a:graphic>
          <a:graphicData uri="http://schemas.openxmlformats.org/drawingml/2006/table">
            <a:tbl>
              <a:tblPr/>
              <a:tblGrid>
                <a:gridCol w="6268811"/>
                <a:gridCol w="1642382"/>
              </a:tblGrid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Beginning Balance Cash Position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2,057,909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Contributions Received 30/09/2016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3,784,454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Incoming Cash from Parties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820,000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Parties Paying 2017 Contribution in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Advance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*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338,412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Softly Earmarked Contributions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270,000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Rwanda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150,000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Funds Available for Operations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7,420,775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Approved Budget 2016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6,772,162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7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Adjustments to Budget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Savings on Professional Staff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-220,000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Other Projected Savings (Non-Staff)</a:t>
                      </a:r>
                    </a:p>
                  </a:txBody>
                  <a:tcPr marL="857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mbria"/>
                        </a:rPr>
                        <a:t>-100,000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Final Budget Utilization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6,452,162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B4E3"/>
                    </a:solidFill>
                  </a:tcPr>
                </a:tc>
              </a:tr>
              <a:tr h="12847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Final Cash Position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968,613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7780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Projected Cash Position (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Less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 p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repayments)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mbria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mbria"/>
                        </a:rPr>
                        <a:t>630,201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89122" y="6268112"/>
            <a:ext cx="817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 Prepayments of $338,412 will assist in the current cash position by only delaying the negative cash position to 2017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096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6076434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2016: Ending cash position is forecasted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6003542"/>
              </p:ext>
            </p:extLst>
          </p:nvPr>
        </p:nvGraphicFramePr>
        <p:xfrm>
          <a:off x="400512" y="1428750"/>
          <a:ext cx="8413288" cy="3910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736908"/>
              </p:ext>
            </p:extLst>
          </p:nvPr>
        </p:nvGraphicFramePr>
        <p:xfrm>
          <a:off x="846727" y="5357246"/>
          <a:ext cx="7856403" cy="577215"/>
        </p:xfrm>
        <a:graphic>
          <a:graphicData uri="http://schemas.openxmlformats.org/drawingml/2006/table">
            <a:tbl>
              <a:tblPr/>
              <a:tblGrid>
                <a:gridCol w="1422944"/>
                <a:gridCol w="553850"/>
                <a:gridCol w="649905"/>
                <a:gridCol w="649905"/>
                <a:gridCol w="649905"/>
                <a:gridCol w="649905"/>
                <a:gridCol w="765388"/>
                <a:gridCol w="534422"/>
                <a:gridCol w="820849"/>
                <a:gridCol w="563336"/>
                <a:gridCol w="59599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(July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4,147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6,053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6,107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3,463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4,491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4,595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(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1,000)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Cash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(Oct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4,147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6,053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6,107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3,463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4,491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4,595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4,028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412421" y="1391922"/>
            <a:ext cx="60170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Century Gothic"/>
                <a:cs typeface="Century Gothic"/>
              </a:rPr>
              <a:t>Cash Projection </a:t>
            </a:r>
            <a:r>
              <a:rPr lang="en-US" sz="1200" dirty="0">
                <a:latin typeface="Century Gothic"/>
                <a:cs typeface="Century Gothic"/>
              </a:rPr>
              <a:t/>
            </a:r>
            <a:br>
              <a:rPr lang="en-US" sz="1200" dirty="0">
                <a:latin typeface="Century Gothic"/>
                <a:cs typeface="Century Gothic"/>
              </a:rPr>
            </a:br>
            <a:r>
              <a:rPr lang="en-GB" sz="1000" dirty="0">
                <a:latin typeface="Century Gothic"/>
                <a:cs typeface="Century Gothic"/>
              </a:rPr>
              <a:t>(Thousands of United States dollars)</a:t>
            </a:r>
            <a:endParaRPr lang="en-US" sz="10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92236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075724"/>
              </p:ext>
            </p:extLst>
          </p:nvPr>
        </p:nvGraphicFramePr>
        <p:xfrm>
          <a:off x="293915" y="1934936"/>
          <a:ext cx="8352065" cy="4178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8859"/>
                <a:gridCol w="2712722"/>
                <a:gridCol w="2820484"/>
              </a:tblGrid>
              <a:tr h="4695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Option 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(recommended </a:t>
                      </a:r>
                      <a:r>
                        <a:rPr lang="en-US" sz="1600" dirty="0" smtClean="0">
                          <a:effectLst/>
                        </a:rPr>
                        <a:t>option previously)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Option </a:t>
                      </a:r>
                      <a:r>
                        <a:rPr lang="en-US" sz="1600" dirty="0" smtClean="0">
                          <a:effectLst/>
                        </a:rPr>
                        <a:t>2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 smtClean="0">
                          <a:solidFill>
                            <a:schemeClr val="accent3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600" baseline="0" dirty="0" smtClean="0">
                          <a:solidFill>
                            <a:schemeClr val="accent3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recommended option now)</a:t>
                      </a:r>
                      <a:endParaRPr lang="en-US" sz="1600" dirty="0">
                        <a:solidFill>
                          <a:schemeClr val="accent3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Option 3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25039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Level of contributions: $6.262 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million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791845" algn="l"/>
                          <a:tab pos="1151890" algn="l"/>
                          <a:tab pos="1511935" algn="l"/>
                          <a:tab pos="1871980" algn="l"/>
                          <a:tab pos="2232025" algn="l"/>
                          <a:tab pos="2592070" algn="l"/>
                        </a:tabLst>
                      </a:pPr>
                      <a:r>
                        <a:rPr lang="en-US" sz="1600" b="0" u="sng" dirty="0">
                          <a:solidFill>
                            <a:schemeClr val="tx1"/>
                          </a:solidFill>
                          <a:effectLst/>
                        </a:rPr>
                        <a:t>Option parameters: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Full funding of the budget and the cash reserve in the fiscal year 2017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Projected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end of year 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balances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</a:rPr>
                        <a:t>Cash: $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effectLst/>
                        </a:rPr>
                        <a:t>817,000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Level of contributions: $5.853 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million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791845" algn="l"/>
                          <a:tab pos="1151890" algn="l"/>
                          <a:tab pos="1511935" algn="l"/>
                          <a:tab pos="1871980" algn="l"/>
                          <a:tab pos="2232025" algn="l"/>
                          <a:tab pos="2592070" algn="l"/>
                        </a:tabLs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Option parameters: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Full funding of the budget and the cash reserve over two years (2017 and 2018)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Projected end of year balances: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791845" algn="l"/>
                          <a:tab pos="1151890" algn="l"/>
                          <a:tab pos="1511935" algn="l"/>
                          <a:tab pos="1871980" algn="l"/>
                          <a:tab pos="2232025" algn="l"/>
                          <a:tab pos="2592070" algn="l"/>
                        </a:tabLst>
                      </a:pPr>
                      <a:r>
                        <a:rPr lang="fr-CA" sz="1600" dirty="0" smtClean="0">
                          <a:solidFill>
                            <a:schemeClr val="tx1"/>
                          </a:solidFill>
                          <a:effectLst/>
                        </a:rPr>
                        <a:t>Cash</a:t>
                      </a:r>
                      <a:r>
                        <a:rPr lang="fr-CA" sz="1600" dirty="0">
                          <a:solidFill>
                            <a:schemeClr val="tx1"/>
                          </a:solidFill>
                          <a:effectLst/>
                        </a:rPr>
                        <a:t>: $</a:t>
                      </a:r>
                      <a:r>
                        <a:rPr lang="fr-CA" sz="1600" dirty="0" smtClean="0">
                          <a:solidFill>
                            <a:schemeClr val="tx1"/>
                          </a:solidFill>
                          <a:effectLst/>
                        </a:rPr>
                        <a:t>408,000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Level of contributions: $5.714 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million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791845" algn="l"/>
                          <a:tab pos="1151890" algn="l"/>
                          <a:tab pos="1511935" algn="l"/>
                          <a:tab pos="1871980" algn="l"/>
                          <a:tab pos="2232025" algn="l"/>
                          <a:tab pos="2592070" algn="l"/>
                        </a:tabLst>
                      </a:pPr>
                      <a:r>
                        <a:rPr lang="en-US" sz="1600" u="sng" dirty="0">
                          <a:solidFill>
                            <a:schemeClr val="tx1"/>
                          </a:solidFill>
                          <a:effectLst/>
                        </a:rPr>
                        <a:t>Option parameters: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Full funding of the budget and the cash reserve over three years (2017, 2018 and 2019)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Projected end of year </a:t>
                      </a:r>
                      <a:endParaRPr lang="en-US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balances: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Cash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: $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270,000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036864" y="1391922"/>
            <a:ext cx="6392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Funding o</a:t>
            </a:r>
            <a:r>
              <a:rPr lang="en-US" sz="2400" b="1" dirty="0" smtClean="0"/>
              <a:t>ptions </a:t>
            </a:r>
            <a:r>
              <a:rPr lang="en-US" sz="2400" b="1" dirty="0"/>
              <a:t>for the proposed 2017 budget</a:t>
            </a:r>
            <a:endParaRPr lang="en-US" sz="24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33052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MOP 28 Budget - presentation 10 Oct</Document_x0020_Symbol>
  </documentManagement>
</p:properties>
</file>

<file path=customXml/itemProps1.xml><?xml version="1.0" encoding="utf-8"?>
<ds:datastoreItem xmlns:ds="http://schemas.openxmlformats.org/officeDocument/2006/customXml" ds:itemID="{9629B80D-A055-44EC-BFA4-A2161696FD34}"/>
</file>

<file path=customXml/itemProps2.xml><?xml version="1.0" encoding="utf-8"?>
<ds:datastoreItem xmlns:ds="http://schemas.openxmlformats.org/officeDocument/2006/customXml" ds:itemID="{1B722629-886D-4382-BCB0-F86539FE4C73}"/>
</file>

<file path=customXml/itemProps3.xml><?xml version="1.0" encoding="utf-8"?>
<ds:datastoreItem xmlns:ds="http://schemas.openxmlformats.org/officeDocument/2006/customXml" ds:itemID="{757689D0-5D90-4163-8B61-01788BEBF88B}"/>
</file>

<file path=docProps/app.xml><?xml version="1.0" encoding="utf-8"?>
<Properties xmlns="http://schemas.openxmlformats.org/officeDocument/2006/extended-properties" xmlns:vt="http://schemas.openxmlformats.org/officeDocument/2006/docPropsVTypes">
  <TotalTime>2493</TotalTime>
  <Words>544</Words>
  <Application>Microsoft Macintosh PowerPoint</Application>
  <PresentationFormat>On-screen Show (4:3)</PresentationFormat>
  <Paragraphs>215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Shahnaz Dogar</dc:creator>
  <cp:lastModifiedBy>meg seki</cp:lastModifiedBy>
  <cp:revision>102</cp:revision>
  <dcterms:created xsi:type="dcterms:W3CDTF">2016-06-23T18:18:10Z</dcterms:created>
  <dcterms:modified xsi:type="dcterms:W3CDTF">2016-10-11T14:09:13Z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